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51"/>
  </p:notesMasterIdLst>
  <p:handoutMasterIdLst>
    <p:handoutMasterId r:id="rId52"/>
  </p:handoutMasterIdLst>
  <p:sldIdLst>
    <p:sldId id="257" r:id="rId2"/>
    <p:sldId id="891" r:id="rId3"/>
    <p:sldId id="952" r:id="rId4"/>
    <p:sldId id="1004" r:id="rId5"/>
    <p:sldId id="767" r:id="rId6"/>
    <p:sldId id="895" r:id="rId7"/>
    <p:sldId id="896" r:id="rId8"/>
    <p:sldId id="1040" r:id="rId9"/>
    <p:sldId id="1012" r:id="rId10"/>
    <p:sldId id="997" r:id="rId11"/>
    <p:sldId id="987" r:id="rId12"/>
    <p:sldId id="584" r:id="rId13"/>
    <p:sldId id="998" r:id="rId14"/>
    <p:sldId id="935" r:id="rId15"/>
    <p:sldId id="906" r:id="rId16"/>
    <p:sldId id="969" r:id="rId17"/>
    <p:sldId id="1000" r:id="rId18"/>
    <p:sldId id="900" r:id="rId19"/>
    <p:sldId id="1001" r:id="rId20"/>
    <p:sldId id="1013" r:id="rId21"/>
    <p:sldId id="1006" r:id="rId22"/>
    <p:sldId id="1007" r:id="rId23"/>
    <p:sldId id="1008" r:id="rId24"/>
    <p:sldId id="1009" r:id="rId25"/>
    <p:sldId id="950" r:id="rId26"/>
    <p:sldId id="944" r:id="rId27"/>
    <p:sldId id="945" r:id="rId28"/>
    <p:sldId id="943" r:id="rId29"/>
    <p:sldId id="946" r:id="rId30"/>
    <p:sldId id="1011" r:id="rId31"/>
    <p:sldId id="1014" r:id="rId32"/>
    <p:sldId id="989" r:id="rId33"/>
    <p:sldId id="1038" r:id="rId34"/>
    <p:sldId id="1037" r:id="rId35"/>
    <p:sldId id="991" r:id="rId36"/>
    <p:sldId id="898" r:id="rId37"/>
    <p:sldId id="958" r:id="rId38"/>
    <p:sldId id="1039" r:id="rId39"/>
    <p:sldId id="477" r:id="rId40"/>
    <p:sldId id="763" r:id="rId41"/>
    <p:sldId id="599" r:id="rId42"/>
    <p:sldId id="668" r:id="rId43"/>
    <p:sldId id="542" r:id="rId44"/>
    <p:sldId id="700" r:id="rId45"/>
    <p:sldId id="701" r:id="rId46"/>
    <p:sldId id="930" r:id="rId47"/>
    <p:sldId id="941" r:id="rId48"/>
    <p:sldId id="902" r:id="rId49"/>
    <p:sldId id="903" r:id="rId50"/>
  </p:sldIdLst>
  <p:sldSz cx="9144000" cy="5143500" type="screen16x9"/>
  <p:notesSz cx="6858000" cy="9144000"/>
  <p:defaultTextStyle>
    <a:defPPr>
      <a:defRPr lang="de-DE"/>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orient="horz" pos="2754">
          <p15:clr>
            <a:srgbClr val="A4A3A4"/>
          </p15:clr>
        </p15:guide>
        <p15:guide id="3" orient="horz" pos="577">
          <p15:clr>
            <a:srgbClr val="A4A3A4"/>
          </p15:clr>
        </p15:guide>
        <p15:guide id="4" pos="2880">
          <p15:clr>
            <a:srgbClr val="A4A3A4"/>
          </p15:clr>
        </p15:guide>
        <p15:guide id="5" pos="476">
          <p15:clr>
            <a:srgbClr val="A4A3A4"/>
          </p15:clr>
        </p15:guide>
        <p15:guide id="6" pos="52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7DBD"/>
    <a:srgbClr val="59B85B"/>
    <a:srgbClr val="EEA134"/>
    <a:srgbClr val="4C8AC6"/>
    <a:srgbClr val="AC7950"/>
    <a:srgbClr val="FFFC00"/>
    <a:srgbClr val="265E87"/>
    <a:srgbClr val="FF8000"/>
    <a:srgbClr val="CC00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71" autoAdjust="0"/>
    <p:restoredTop sz="77097" autoAdjust="0"/>
  </p:normalViewPr>
  <p:slideViewPr>
    <p:cSldViewPr showGuides="1">
      <p:cViewPr varScale="1">
        <p:scale>
          <a:sx n="110" d="100"/>
          <a:sy n="110" d="100"/>
        </p:scale>
        <p:origin x="176" y="448"/>
      </p:cViewPr>
      <p:guideLst>
        <p:guide orient="horz" pos="1620"/>
        <p:guide orient="horz" pos="2754"/>
        <p:guide orient="horz" pos="577"/>
        <p:guide pos="2880"/>
        <p:guide pos="476"/>
        <p:guide pos="528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406B0E0F-0591-4AC5-B031-25803E18640D}" type="datetimeFigureOut">
              <a:rPr lang="de-DE"/>
              <a:pPr>
                <a:defRPr/>
              </a:pPr>
              <a:t>07.09.23</a:t>
            </a:fld>
            <a:endParaRPr lang="de-D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EEA24F55-777E-4E3F-A2EA-CF19629F41DA}" type="slidenum">
              <a:rPr lang="de-DE"/>
              <a:pPr>
                <a:defRPr/>
              </a:pPr>
              <a:t>‹#›</a:t>
            </a:fld>
            <a:endParaRPr lang="de-DE"/>
          </a:p>
        </p:txBody>
      </p:sp>
    </p:spTree>
    <p:extLst>
      <p:ext uri="{BB962C8B-B14F-4D97-AF65-F5344CB8AC3E}">
        <p14:creationId xmlns:p14="http://schemas.microsoft.com/office/powerpoint/2010/main" val="554260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5616EDD-9E62-4560-AB9D-EBF97163CE5E}" type="datetimeFigureOut">
              <a:rPr lang="de-DE"/>
              <a:pPr>
                <a:defRPr/>
              </a:pPr>
              <a:t>07.09.23</a:t>
            </a:fld>
            <a:endParaRPr lang="de-D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07B07F09-2E78-4401-8456-77BCAA34158E}" type="slidenum">
              <a:rPr lang="de-DE"/>
              <a:pPr>
                <a:defRPr/>
              </a:pPr>
              <a:t>‹#›</a:t>
            </a:fld>
            <a:endParaRPr lang="de-DE"/>
          </a:p>
        </p:txBody>
      </p:sp>
    </p:spTree>
    <p:extLst>
      <p:ext uri="{BB962C8B-B14F-4D97-AF65-F5344CB8AC3E}">
        <p14:creationId xmlns:p14="http://schemas.microsoft.com/office/powerpoint/2010/main" val="125432181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dirty="0">
                <a:solidFill>
                  <a:schemeClr val="tx1"/>
                </a:solidFill>
                <a:effectLst/>
                <a:latin typeface="+mn-lt"/>
                <a:ea typeface="+mn-ea"/>
                <a:cs typeface="+mn-cs"/>
              </a:rPr>
              <a:t>40 minutes (including Q&amp;A)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200" kern="1200" dirty="0">
              <a:solidFill>
                <a:schemeClr val="tx1"/>
              </a:solidFill>
              <a:effectLst/>
              <a:latin typeface="+mn-lt"/>
              <a:ea typeface="+mn-ea"/>
              <a:cs typeface="+mn-cs"/>
            </a:endParaRPr>
          </a:p>
          <a:p>
            <a:r>
              <a:rPr lang="en-US" sz="1200" b="0" kern="1200" dirty="0">
                <a:solidFill>
                  <a:schemeClr val="tx1"/>
                </a:solidFill>
                <a:latin typeface="+mn-lt"/>
                <a:ea typeface="+mn-ea"/>
                <a:cs typeface="+mn-cs"/>
              </a:rPr>
              <a:t>Programming heterogeneous computing systems is a daunting task that just became more challenging with emerging, non Von-Neumann computer architectures. Innovation in programming abstractions and compilers are thus badly needed to cope with the current golden age of computer architecture. This talk discusses domain-specific abstractions and languages as a promising avenue to hide the system complexity from non-expert programmers while passing richer information to compilers. Concretely, we will discuss abstractions for tensor expressions and machine learning in general, with insight into compilation for adaptable inference at the edge. The talk then describes emerging (in and near-memory) accelerators and ongoing efforts to build programming flows for them. </a:t>
            </a:r>
          </a:p>
        </p:txBody>
      </p:sp>
      <p:sp>
        <p:nvSpPr>
          <p:cNvPr id="4" name="Foliennummernplatzhalter 3"/>
          <p:cNvSpPr>
            <a:spLocks noGrp="1"/>
          </p:cNvSpPr>
          <p:nvPr>
            <p:ph type="sldNum" sz="quarter" idx="10"/>
          </p:nvPr>
        </p:nvSpPr>
        <p:spPr/>
        <p:txBody>
          <a:bodyPr/>
          <a:lstStyle/>
          <a:p>
            <a:pPr>
              <a:defRPr/>
            </a:pPr>
            <a:fld id="{07B07F09-2E78-4401-8456-77BCAA34158E}" type="slidenum">
              <a:rPr lang="de-DE" smtClean="0"/>
              <a:pPr>
                <a:defRPr/>
              </a:pPr>
              <a:t>1</a:t>
            </a:fld>
            <a:endParaRPr lang="de-DE"/>
          </a:p>
        </p:txBody>
      </p:sp>
    </p:spTree>
    <p:extLst>
      <p:ext uri="{BB962C8B-B14F-4D97-AF65-F5344CB8AC3E}">
        <p14:creationId xmlns:p14="http://schemas.microsoft.com/office/powerpoint/2010/main" val="2568555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15</a:t>
            </a:fld>
            <a:endParaRPr lang="de-DE"/>
          </a:p>
        </p:txBody>
      </p:sp>
    </p:spTree>
    <p:extLst>
      <p:ext uri="{BB962C8B-B14F-4D97-AF65-F5344CB8AC3E}">
        <p14:creationId xmlns:p14="http://schemas.microsoft.com/office/powerpoint/2010/main" val="3480595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complexity of HBM system</a:t>
            </a:r>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16</a:t>
            </a:fld>
            <a:endParaRPr lang="de-DE"/>
          </a:p>
        </p:txBody>
      </p:sp>
    </p:spTree>
    <p:extLst>
      <p:ext uri="{BB962C8B-B14F-4D97-AF65-F5344CB8AC3E}">
        <p14:creationId xmlns:p14="http://schemas.microsoft.com/office/powerpoint/2010/main" val="261265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ALVEO U280</a:t>
            </a:r>
          </a:p>
          <a:p>
            <a:pPr marL="171450" indent="-171450">
              <a:buFont typeface="Arial" panose="020B0604020202020204" pitchFamily="34" charset="0"/>
              <a:buChar char="•"/>
            </a:pPr>
            <a:r>
              <a:rPr lang="en-US" dirty="0"/>
              <a:t>Results quite impressive for a single CU (first plot), polynomial degree of 11 (the highest) </a:t>
            </a:r>
          </a:p>
          <a:p>
            <a:pPr marL="628650" lvl="1" indent="-171450">
              <a:buFont typeface="Arial" panose="020B0604020202020204" pitchFamily="34" charset="0"/>
              <a:buChar char="•"/>
            </a:pPr>
            <a:r>
              <a:rPr lang="en-US" dirty="0"/>
              <a:t>Lots of optimizations, not all automated…</a:t>
            </a:r>
          </a:p>
          <a:p>
            <a:pPr marL="171450" indent="-171450">
              <a:buFont typeface="Arial" panose="020B0604020202020204" pitchFamily="34" charset="0"/>
              <a:buChar char="•"/>
            </a:pPr>
            <a:r>
              <a:rPr lang="en-US" dirty="0"/>
              <a:t>Mention that baseline: Mismatch of VN abstraction with dataflow</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17</a:t>
            </a:fld>
            <a:endParaRPr lang="de-DE"/>
          </a:p>
        </p:txBody>
      </p:sp>
    </p:spTree>
    <p:extLst>
      <p:ext uri="{BB962C8B-B14F-4D97-AF65-F5344CB8AC3E}">
        <p14:creationId xmlns:p14="http://schemas.microsoft.com/office/powerpoint/2010/main" val="56479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Results quite impressive for a single CU, polynomial degree of 11 (the highest) </a:t>
            </a:r>
          </a:p>
          <a:p>
            <a:pPr marL="171450" indent="-171450">
              <a:buFont typeface="Arial" panose="020B0604020202020204" pitchFamily="34" charset="0"/>
              <a:buChar char="•"/>
            </a:pPr>
            <a:r>
              <a:rPr lang="en-US" dirty="0"/>
              <a:t>The efficiency plot has a lot of different configurations, with different polynomial degrees, different number of </a:t>
            </a:r>
            <a:r>
              <a:rPr lang="en-US" dirty="0" err="1"/>
              <a:t>Cus</a:t>
            </a:r>
            <a:endParaRPr lang="en-US" dirty="0"/>
          </a:p>
          <a:p>
            <a:pPr marL="171450" indent="-171450">
              <a:buFont typeface="Arial" panose="020B0604020202020204" pitchFamily="34" charset="0"/>
              <a:buChar char="•"/>
            </a:pPr>
            <a:r>
              <a:rPr lang="en-US" dirty="0"/>
              <a:t>Some more details</a:t>
            </a:r>
          </a:p>
          <a:p>
            <a:pPr marL="628650" lvl="1" indent="-171450">
              <a:buFont typeface="Arial" panose="020B0604020202020204" pitchFamily="34" charset="0"/>
              <a:buChar char="•"/>
            </a:pPr>
            <a:r>
              <a:rPr lang="en-US" dirty="0"/>
              <a:t>Assuming 100 W for Intel, with best implementation in a </a:t>
            </a:r>
            <a:r>
              <a:rPr lang="en-US" dirty="0" err="1"/>
              <a:t>signle</a:t>
            </a:r>
            <a:r>
              <a:rPr lang="en-US" dirty="0"/>
              <a:t> thread of 16 GFLOPs. </a:t>
            </a:r>
          </a:p>
          <a:p>
            <a:pPr marL="628650" lvl="1" indent="-171450">
              <a:buFont typeface="Arial" panose="020B0604020202020204" pitchFamily="34" charset="0"/>
              <a:buChar char="•"/>
            </a:pPr>
            <a:r>
              <a:rPr lang="en-US" dirty="0"/>
              <a:t>More CUs led to higher overhead in logic, reducing frequency. So not as good as we thought. </a:t>
            </a:r>
          </a:p>
          <a:p>
            <a:pPr marL="628650" lvl="1" indent="-171450">
              <a:buFont typeface="Arial" panose="020B0604020202020204" pitchFamily="34" charset="0"/>
              <a:buChar char="•"/>
            </a:pPr>
            <a:r>
              <a:rPr lang="en-US" dirty="0"/>
              <a:t>Highest throughput of 172 GOPS (1 CU, fixed-point) led to only 87 GOPS in the system, results are serialized for the host.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18</a:t>
            </a:fld>
            <a:endParaRPr lang="de-DE"/>
          </a:p>
        </p:txBody>
      </p:sp>
    </p:spTree>
    <p:extLst>
      <p:ext uri="{BB962C8B-B14F-4D97-AF65-F5344CB8AC3E}">
        <p14:creationId xmlns:p14="http://schemas.microsoft.com/office/powerpoint/2010/main" val="1459399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about </a:t>
            </a:r>
            <a:r>
              <a:rPr lang="en-US" dirty="0" err="1"/>
              <a:t>softfloat</a:t>
            </a:r>
            <a:r>
              <a:rPr lang="en-US" dirty="0"/>
              <a:t>: SW emulation </a:t>
            </a:r>
            <a:r>
              <a:rPr lang="en-US" dirty="0">
                <a:sym typeface="Wingdings" pitchFamily="2" charset="2"/>
              </a:rPr>
              <a:t> FGPA exec. </a:t>
            </a:r>
            <a:endParaRPr lang="en-US" dirty="0"/>
          </a:p>
          <a:p>
            <a:r>
              <a:rPr lang="en-US" dirty="0"/>
              <a:t>-  First four plots: In theory, we would expect a diagonal boundary where </a:t>
            </a:r>
            <a:r>
              <a:rPr lang="en-US" dirty="0" err="1"/>
              <a:t>frac_bits</a:t>
            </a:r>
            <a:r>
              <a:rPr lang="en-US" dirty="0"/>
              <a:t> = 𝑝. Because the kernel is heavy on multiplications, the error is dominated by a rightward gradient. </a:t>
            </a:r>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19</a:t>
            </a:fld>
            <a:endParaRPr lang="de-DE"/>
          </a:p>
        </p:txBody>
      </p:sp>
    </p:spTree>
    <p:extLst>
      <p:ext uri="{BB962C8B-B14F-4D97-AF65-F5344CB8AC3E}">
        <p14:creationId xmlns:p14="http://schemas.microsoft.com/office/powerpoint/2010/main" val="548468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Plots</a:t>
            </a:r>
            <a:r>
              <a:rPr lang="en-US" sz="1200" b="0" i="0" u="none" strike="noStrike" kern="1200" baseline="0" dirty="0">
                <a:solidFill>
                  <a:schemeClr val="tx1"/>
                </a:solidFill>
                <a:effectLst/>
                <a:latin typeface="+mn-lt"/>
                <a:ea typeface="+mn-ea"/>
                <a:cs typeface="+mn-cs"/>
              </a:rPr>
              <a:t> accuracy vs Inferences Per Second (or IPS) and versus Energy/Inference. The size of each point here is given by the pruning rate and the color gives you the confidence threshold. You can also notice that we differentiate whether the exits were also pruned or not by squares or circles.</a:t>
            </a:r>
          </a:p>
          <a:p>
            <a:pPr rtl="0"/>
            <a:r>
              <a:rPr lang="de-DE" sz="1050" b="0" i="0" u="none" strike="noStrike" kern="1200" baseline="0" dirty="0" err="1">
                <a:solidFill>
                  <a:schemeClr val="tx1"/>
                </a:solidFill>
                <a:effectLst/>
                <a:latin typeface="+mn-lt"/>
                <a:ea typeface="+mn-ea"/>
                <a:cs typeface="+mn-cs"/>
              </a:rPr>
              <a:t>Now</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Let</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us</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focus</a:t>
            </a:r>
            <a:r>
              <a:rPr lang="de-DE" sz="1050" b="0" i="0" u="none" strike="noStrike" kern="1200" baseline="0" dirty="0">
                <a:solidFill>
                  <a:schemeClr val="tx1"/>
                </a:solidFill>
                <a:effectLst/>
                <a:latin typeface="+mn-lt"/>
                <a:ea typeface="+mn-ea"/>
                <a:cs typeface="+mn-cs"/>
              </a:rPr>
              <a:t> on </a:t>
            </a:r>
            <a:r>
              <a:rPr lang="de-DE" sz="1050" b="0" i="0" u="none" strike="noStrike" kern="1200" baseline="0" dirty="0" err="1">
                <a:solidFill>
                  <a:schemeClr val="tx1"/>
                </a:solidFill>
                <a:effectLst/>
                <a:latin typeface="+mn-lt"/>
                <a:ea typeface="+mn-ea"/>
                <a:cs typeface="+mn-cs"/>
              </a:rPr>
              <a:t>the</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cifar</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dataset</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as</a:t>
            </a:r>
            <a:r>
              <a:rPr lang="de-DE" sz="1050" b="0" i="0" u="none" strike="noStrike" kern="1200" baseline="0" dirty="0">
                <a:solidFill>
                  <a:schemeClr val="tx1"/>
                </a:solidFill>
                <a:effectLst/>
                <a:latin typeface="+mn-lt"/>
                <a:ea typeface="+mn-ea"/>
                <a:cs typeface="+mn-cs"/>
              </a:rPr>
              <a:t> an </a:t>
            </a:r>
            <a:r>
              <a:rPr lang="de-DE" sz="1050" b="0" i="0" u="none" strike="noStrike" kern="1200" baseline="0" dirty="0" err="1">
                <a:solidFill>
                  <a:schemeClr val="tx1"/>
                </a:solidFill>
                <a:effectLst/>
                <a:latin typeface="+mn-lt"/>
                <a:ea typeface="+mn-ea"/>
                <a:cs typeface="+mn-cs"/>
              </a:rPr>
              <a:t>example</a:t>
            </a:r>
            <a:r>
              <a:rPr lang="de-DE" sz="1050" b="0" i="0" u="none" strike="noStrike" kern="1200" baseline="0" dirty="0">
                <a:solidFill>
                  <a:schemeClr val="tx1"/>
                </a:solidFill>
                <a:effectLst/>
                <a:latin typeface="+mn-lt"/>
                <a:ea typeface="+mn-ea"/>
                <a:cs typeface="+mn-cs"/>
              </a:rPr>
              <a:t>. First </a:t>
            </a:r>
            <a:r>
              <a:rPr lang="de-DE" sz="1050" b="0" i="0" u="none" strike="noStrike" kern="1200" baseline="0" dirty="0" err="1">
                <a:solidFill>
                  <a:schemeClr val="tx1"/>
                </a:solidFill>
                <a:effectLst/>
                <a:latin typeface="+mn-lt"/>
                <a:ea typeface="+mn-ea"/>
                <a:cs typeface="+mn-cs"/>
              </a:rPr>
              <a:t>thing</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to</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notice</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is</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that</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as</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expected</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the</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smaller</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models</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represented</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by</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smaller</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points</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run</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faster</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granting</a:t>
            </a:r>
            <a:r>
              <a:rPr lang="de-DE" sz="1050" b="0" i="0" u="none" strike="noStrike" kern="1200" baseline="0" dirty="0">
                <a:solidFill>
                  <a:schemeClr val="tx1"/>
                </a:solidFill>
                <a:effectLst/>
                <a:latin typeface="+mn-lt"/>
                <a:ea typeface="+mn-ea"/>
                <a:cs typeface="+mn-cs"/>
              </a:rPr>
              <a:t> a </a:t>
            </a:r>
            <a:r>
              <a:rPr lang="de-DE" sz="1050" b="0" i="0" u="none" strike="noStrike" kern="1200" baseline="0" dirty="0" err="1">
                <a:solidFill>
                  <a:schemeClr val="tx1"/>
                </a:solidFill>
                <a:effectLst/>
                <a:latin typeface="+mn-lt"/>
                <a:ea typeface="+mn-ea"/>
                <a:cs typeface="+mn-cs"/>
              </a:rPr>
              <a:t>higher</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throuput</a:t>
            </a:r>
            <a:r>
              <a:rPr lang="de-DE" sz="1050" b="0" i="0" u="none" strike="noStrike" kern="1200" baseline="0" dirty="0">
                <a:solidFill>
                  <a:schemeClr val="tx1"/>
                </a:solidFill>
                <a:effectLst/>
                <a:latin typeface="+mn-lt"/>
                <a:ea typeface="+mn-ea"/>
                <a:cs typeface="+mn-cs"/>
              </a:rPr>
              <a:t>. The same </a:t>
            </a:r>
            <a:r>
              <a:rPr lang="de-DE" sz="1050" b="0" i="0" u="none" strike="noStrike" kern="1200" baseline="0" dirty="0" err="1">
                <a:solidFill>
                  <a:schemeClr val="tx1"/>
                </a:solidFill>
                <a:effectLst/>
                <a:latin typeface="+mn-lt"/>
                <a:ea typeface="+mn-ea"/>
                <a:cs typeface="+mn-cs"/>
              </a:rPr>
              <a:t>is</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observed</a:t>
            </a:r>
            <a:r>
              <a:rPr lang="de-DE" sz="1050" b="0" i="0" u="none" strike="noStrike" kern="1200" baseline="0" dirty="0">
                <a:solidFill>
                  <a:schemeClr val="tx1"/>
                </a:solidFill>
                <a:effectLst/>
                <a:latin typeface="+mn-lt"/>
                <a:ea typeface="+mn-ea"/>
                <a:cs typeface="+mn-cs"/>
              </a:rPr>
              <a:t> on </a:t>
            </a:r>
            <a:r>
              <a:rPr lang="de-DE" sz="1050" b="0" i="0" u="none" strike="noStrike" kern="1200" baseline="0" dirty="0" err="1">
                <a:solidFill>
                  <a:schemeClr val="tx1"/>
                </a:solidFill>
                <a:effectLst/>
                <a:latin typeface="+mn-lt"/>
                <a:ea typeface="+mn-ea"/>
                <a:cs typeface="+mn-cs"/>
              </a:rPr>
              <a:t>the</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energy</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efficieency</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plot</a:t>
            </a:r>
            <a:r>
              <a:rPr lang="de-DE" sz="1050" b="0" i="0" u="none" strike="noStrike" kern="1200" baseline="0" dirty="0">
                <a:solidFill>
                  <a:schemeClr val="tx1"/>
                </a:solidFill>
                <a:effectLst/>
                <a:latin typeface="+mn-lt"/>
                <a:ea typeface="+mn-ea"/>
                <a:cs typeface="+mn-cs"/>
              </a:rPr>
              <a:t>. Both </a:t>
            </a:r>
            <a:r>
              <a:rPr lang="de-DE" sz="1050" b="0" i="0" u="none" strike="noStrike" kern="1200" baseline="0" dirty="0" err="1">
                <a:solidFill>
                  <a:schemeClr val="tx1"/>
                </a:solidFill>
                <a:effectLst/>
                <a:latin typeface="+mn-lt"/>
                <a:ea typeface="+mn-ea"/>
                <a:cs typeface="+mn-cs"/>
              </a:rPr>
              <a:t>savings</a:t>
            </a:r>
            <a:r>
              <a:rPr lang="de-DE" sz="1050" b="0" i="0" u="none" strike="noStrike" kern="1200" baseline="0" dirty="0">
                <a:solidFill>
                  <a:schemeClr val="tx1"/>
                </a:solidFill>
                <a:effectLst/>
                <a:latin typeface="+mn-lt"/>
                <a:ea typeface="+mn-ea"/>
                <a:cs typeface="+mn-cs"/>
              </a:rPr>
              <a:t> in </a:t>
            </a:r>
            <a:r>
              <a:rPr lang="de-DE" sz="1050" b="0" i="0" u="none" strike="noStrike" kern="1200" baseline="0" dirty="0" err="1">
                <a:solidFill>
                  <a:schemeClr val="tx1"/>
                </a:solidFill>
                <a:effectLst/>
                <a:latin typeface="+mn-lt"/>
                <a:ea typeface="+mn-ea"/>
                <a:cs typeface="+mn-cs"/>
              </a:rPr>
              <a:t>processing</a:t>
            </a:r>
            <a:r>
              <a:rPr lang="de-DE" sz="1050" b="0" i="0" u="none" strike="noStrike" kern="1200" baseline="0" dirty="0">
                <a:solidFill>
                  <a:schemeClr val="tx1"/>
                </a:solidFill>
                <a:effectLst/>
                <a:latin typeface="+mn-lt"/>
                <a:ea typeface="+mn-ea"/>
                <a:cs typeface="+mn-cs"/>
              </a:rPr>
              <a:t> time and </a:t>
            </a:r>
            <a:r>
              <a:rPr lang="de-DE" sz="1050" b="0" i="0" u="none" strike="noStrike" kern="1200" baseline="0" dirty="0" err="1">
                <a:solidFill>
                  <a:schemeClr val="tx1"/>
                </a:solidFill>
                <a:effectLst/>
                <a:latin typeface="+mn-lt"/>
                <a:ea typeface="+mn-ea"/>
                <a:cs typeface="+mn-cs"/>
              </a:rPr>
              <a:t>energy</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come</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with</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costs</a:t>
            </a:r>
            <a:r>
              <a:rPr lang="de-DE" sz="1050" b="0" i="0" u="none" strike="noStrike" kern="1200" baseline="0" dirty="0">
                <a:solidFill>
                  <a:schemeClr val="tx1"/>
                </a:solidFill>
                <a:effectLst/>
                <a:latin typeface="+mn-lt"/>
                <a:ea typeface="+mn-ea"/>
                <a:cs typeface="+mn-cs"/>
              </a:rPr>
              <a:t> in </a:t>
            </a:r>
            <a:r>
              <a:rPr lang="de-DE" sz="1050" b="0" i="0" u="none" strike="noStrike" kern="1200" baseline="0" dirty="0" err="1">
                <a:solidFill>
                  <a:schemeClr val="tx1"/>
                </a:solidFill>
                <a:effectLst/>
                <a:latin typeface="+mn-lt"/>
                <a:ea typeface="+mn-ea"/>
                <a:cs typeface="+mn-cs"/>
              </a:rPr>
              <a:t>accuracy</a:t>
            </a:r>
            <a:r>
              <a:rPr lang="de-DE" sz="1050" b="0" i="0" u="none" strike="noStrike" kern="1200" baseline="0" dirty="0">
                <a:solidFill>
                  <a:schemeClr val="tx1"/>
                </a:solidFill>
                <a:effectLst/>
                <a:latin typeface="+mn-lt"/>
                <a:ea typeface="+mn-ea"/>
                <a:cs typeface="+mn-cs"/>
              </a:rPr>
              <a:t>, and </a:t>
            </a:r>
            <a:r>
              <a:rPr lang="de-DE" sz="1050" b="0" i="0" u="none" strike="noStrike" kern="1200" baseline="0" dirty="0" err="1">
                <a:solidFill>
                  <a:schemeClr val="tx1"/>
                </a:solidFill>
                <a:effectLst/>
                <a:latin typeface="+mn-lt"/>
                <a:ea typeface="+mn-ea"/>
                <a:cs typeface="+mn-cs"/>
              </a:rPr>
              <a:t>that‘s</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why</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we</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see</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the</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smallest</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points</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with</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the</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lowest</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accuracy</a:t>
            </a:r>
            <a:r>
              <a:rPr lang="de-DE" sz="1050" b="0" i="0" u="none" strike="noStrike" kern="1200" baseline="0" dirty="0">
                <a:solidFill>
                  <a:schemeClr val="tx1"/>
                </a:solidFill>
                <a:effectLst/>
                <a:latin typeface="+mn-lt"/>
                <a:ea typeface="+mn-ea"/>
                <a:cs typeface="+mn-cs"/>
              </a:rPr>
              <a:t> </a:t>
            </a:r>
            <a:r>
              <a:rPr lang="de-DE" sz="1050" b="0" i="0" u="none" strike="noStrike" kern="1200" baseline="0" dirty="0" err="1">
                <a:solidFill>
                  <a:schemeClr val="tx1"/>
                </a:solidFill>
                <a:effectLst/>
                <a:latin typeface="+mn-lt"/>
                <a:ea typeface="+mn-ea"/>
                <a:cs typeface="+mn-cs"/>
              </a:rPr>
              <a:t>levels</a:t>
            </a:r>
            <a:r>
              <a:rPr lang="de-DE" sz="1050" b="0" i="0" u="none" strike="noStrike" kern="1200" baseline="0" dirty="0">
                <a:solidFill>
                  <a:schemeClr val="tx1"/>
                </a:solidFill>
                <a:effectLst/>
                <a:latin typeface="+mn-lt"/>
                <a:ea typeface="+mn-ea"/>
                <a:cs typeface="+mn-cs"/>
              </a:rPr>
              <a:t>. </a:t>
            </a:r>
          </a:p>
          <a:p>
            <a:pPr rtl="0"/>
            <a:r>
              <a:rPr lang="de-DE" sz="1200" b="0" i="0" u="none" strike="noStrike" kern="1200" baseline="0" dirty="0" err="1">
                <a:solidFill>
                  <a:schemeClr val="tx1"/>
                </a:solidFill>
                <a:effectLst/>
                <a:latin typeface="+mn-lt"/>
                <a:ea typeface="+mn-ea"/>
                <a:cs typeface="+mn-cs"/>
              </a:rPr>
              <a:t>There</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is</a:t>
            </a:r>
            <a:r>
              <a:rPr lang="de-DE" sz="1200" b="0" i="0" u="none" strike="noStrike" kern="1200" baseline="0" dirty="0">
                <a:solidFill>
                  <a:schemeClr val="tx1"/>
                </a:solidFill>
                <a:effectLst/>
                <a:latin typeface="+mn-lt"/>
                <a:ea typeface="+mn-ea"/>
                <a:cs typeface="+mn-cs"/>
              </a:rPr>
              <a:t> also </a:t>
            </a:r>
            <a:r>
              <a:rPr lang="de-DE" sz="1200" b="0" i="0" u="none" strike="noStrike" kern="1200" baseline="0" dirty="0" err="1">
                <a:solidFill>
                  <a:schemeClr val="tx1"/>
                </a:solidFill>
                <a:effectLst/>
                <a:latin typeface="+mn-lt"/>
                <a:ea typeface="+mn-ea"/>
                <a:cs typeface="+mn-cs"/>
              </a:rPr>
              <a:t>another</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intersting</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behavior</a:t>
            </a:r>
            <a:r>
              <a:rPr lang="de-DE" sz="1200" b="0" i="0" u="none" strike="noStrike" kern="1200" baseline="0" dirty="0">
                <a:solidFill>
                  <a:schemeClr val="tx1"/>
                </a:solidFill>
                <a:effectLst/>
                <a:latin typeface="+mn-lt"/>
                <a:ea typeface="+mn-ea"/>
                <a:cs typeface="+mn-cs"/>
              </a:rPr>
              <a:t> in </a:t>
            </a:r>
            <a:r>
              <a:rPr lang="de-DE" sz="1200" b="0" i="0" u="none" strike="noStrike" kern="1200" baseline="0" dirty="0" err="1">
                <a:solidFill>
                  <a:schemeClr val="tx1"/>
                </a:solidFill>
                <a:effectLst/>
                <a:latin typeface="+mn-lt"/>
                <a:ea typeface="+mn-ea"/>
                <a:cs typeface="+mn-cs"/>
              </a:rPr>
              <a:t>the</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energy</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efficiency</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plot</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that</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shows</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us</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that</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from</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the</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most</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consuming</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settings</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up</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to</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around</a:t>
            </a:r>
            <a:r>
              <a:rPr lang="de-DE" sz="1200" b="0" i="0" u="none" strike="noStrike" kern="1200" baseline="0" dirty="0">
                <a:solidFill>
                  <a:schemeClr val="tx1"/>
                </a:solidFill>
                <a:effectLst/>
                <a:latin typeface="+mn-lt"/>
                <a:ea typeface="+mn-ea"/>
                <a:cs typeface="+mn-cs"/>
              </a:rPr>
              <a:t> 4uJ </a:t>
            </a:r>
            <a:r>
              <a:rPr lang="de-DE" sz="1200" b="0" i="0" u="none" strike="noStrike" kern="1200" baseline="0" dirty="0" err="1">
                <a:solidFill>
                  <a:schemeClr val="tx1"/>
                </a:solidFill>
                <a:effectLst/>
                <a:latin typeface="+mn-lt"/>
                <a:ea typeface="+mn-ea"/>
                <a:cs typeface="+mn-cs"/>
              </a:rPr>
              <a:t>there</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is</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no</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major</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accuracy</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loss</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as</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we</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prune</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or</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lower</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the</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confidence</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of</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the</a:t>
            </a:r>
            <a:r>
              <a:rPr lang="de-DE" sz="1200" b="0" i="0" u="none" strike="noStrike" kern="1200" baseline="0" dirty="0">
                <a:solidFill>
                  <a:schemeClr val="tx1"/>
                </a:solidFill>
                <a:effectLst/>
                <a:latin typeface="+mn-lt"/>
                <a:ea typeface="+mn-ea"/>
                <a:cs typeface="+mn-cs"/>
              </a:rPr>
              <a:t> CNN. </a:t>
            </a:r>
            <a:r>
              <a:rPr lang="de-DE" sz="1200" b="0" i="0" u="none" strike="noStrike" kern="1200" baseline="0" dirty="0" err="1">
                <a:solidFill>
                  <a:schemeClr val="tx1"/>
                </a:solidFill>
                <a:effectLst/>
                <a:latin typeface="+mn-lt"/>
                <a:ea typeface="+mn-ea"/>
                <a:cs typeface="+mn-cs"/>
              </a:rPr>
              <a:t>Beyound</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that</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losses</a:t>
            </a:r>
            <a:r>
              <a:rPr lang="de-DE" sz="1200" b="0" i="0" u="none" strike="noStrike" kern="1200" baseline="0" dirty="0">
                <a:solidFill>
                  <a:schemeClr val="tx1"/>
                </a:solidFill>
                <a:effectLst/>
                <a:latin typeface="+mn-lt"/>
                <a:ea typeface="+mn-ea"/>
                <a:cs typeface="+mn-cs"/>
              </a:rPr>
              <a:t> in </a:t>
            </a:r>
            <a:r>
              <a:rPr lang="de-DE" sz="1200" b="0" i="0" u="none" strike="noStrike" kern="1200" baseline="0" dirty="0" err="1">
                <a:solidFill>
                  <a:schemeClr val="tx1"/>
                </a:solidFill>
                <a:effectLst/>
                <a:latin typeface="+mn-lt"/>
                <a:ea typeface="+mn-ea"/>
                <a:cs typeface="+mn-cs"/>
              </a:rPr>
              <a:t>accuracy</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get</a:t>
            </a:r>
            <a:r>
              <a:rPr lang="de-DE" sz="1200" b="0" i="0" u="none" strike="noStrike" kern="1200" baseline="0" dirty="0">
                <a:solidFill>
                  <a:schemeClr val="tx1"/>
                </a:solidFill>
                <a:effectLst/>
                <a:latin typeface="+mn-lt"/>
                <a:ea typeface="+mn-ea"/>
                <a:cs typeface="+mn-cs"/>
              </a:rPr>
              <a:t> </a:t>
            </a:r>
            <a:r>
              <a:rPr lang="de-DE" sz="1200" b="0" i="0" u="none" strike="noStrike" kern="1200" baseline="0" dirty="0" err="1">
                <a:solidFill>
                  <a:schemeClr val="tx1"/>
                </a:solidFill>
                <a:effectLst/>
                <a:latin typeface="+mn-lt"/>
                <a:ea typeface="+mn-ea"/>
                <a:cs typeface="+mn-cs"/>
              </a:rPr>
              <a:t>more</a:t>
            </a:r>
            <a:r>
              <a:rPr lang="de-DE" sz="1200" b="0" i="0" u="none" strike="noStrike" kern="1200" baseline="0" dirty="0">
                <a:solidFill>
                  <a:schemeClr val="tx1"/>
                </a:solidFill>
                <a:effectLst/>
                <a:latin typeface="+mn-lt"/>
                <a:ea typeface="+mn-ea"/>
                <a:cs typeface="+mn-cs"/>
              </a:rPr>
              <a:t> evident.</a:t>
            </a:r>
          </a:p>
          <a:p>
            <a:pPr rtl="0"/>
            <a:endParaRPr lang="de-DE" sz="1200" b="0" i="0" u="none" strike="noStrike" kern="1200" baseline="0" dirty="0">
              <a:solidFill>
                <a:schemeClr val="tx1"/>
              </a:solidFill>
              <a:effectLst/>
              <a:latin typeface="+mn-lt"/>
              <a:ea typeface="+mn-ea"/>
              <a:cs typeface="+mn-cs"/>
            </a:endParaRPr>
          </a:p>
          <a:p>
            <a:r>
              <a:rPr lang="de-DE" dirty="0"/>
              <a:t>First</a:t>
            </a:r>
            <a:r>
              <a:rPr lang="de-DE" baseline="0" dirty="0"/>
              <a:t>, </a:t>
            </a:r>
            <a:r>
              <a:rPr lang="de-DE" baseline="0" dirty="0" err="1"/>
              <a:t>let‘s</a:t>
            </a:r>
            <a:r>
              <a:rPr lang="de-DE" baseline="0" dirty="0"/>
              <a:t> </a:t>
            </a:r>
            <a:r>
              <a:rPr lang="de-DE" baseline="0" dirty="0" err="1"/>
              <a:t>see</a:t>
            </a:r>
            <a:r>
              <a:rPr lang="de-DE" baseline="0" dirty="0"/>
              <a:t> </a:t>
            </a:r>
            <a:r>
              <a:rPr lang="de-DE" baseline="0" dirty="0" err="1"/>
              <a:t>the</a:t>
            </a:r>
            <a:r>
              <a:rPr lang="de-DE" baseline="0" dirty="0"/>
              <a:t> Energy-Delay </a:t>
            </a:r>
            <a:r>
              <a:rPr lang="de-DE" baseline="0" dirty="0" err="1"/>
              <a:t>Product</a:t>
            </a:r>
            <a:r>
              <a:rPr lang="de-DE" baseline="0" dirty="0"/>
              <a:t> </a:t>
            </a:r>
            <a:r>
              <a:rPr lang="de-DE" baseline="0" dirty="0" err="1"/>
              <a:t>w.r.t</a:t>
            </a:r>
            <a:r>
              <a:rPr lang="de-DE" baseline="0" dirty="0"/>
              <a:t> FINN </a:t>
            </a:r>
            <a:r>
              <a:rPr lang="de-DE" baseline="0" dirty="0" err="1"/>
              <a:t>for</a:t>
            </a:r>
            <a:r>
              <a:rPr lang="de-DE" baseline="0" dirty="0"/>
              <a:t> </a:t>
            </a:r>
            <a:r>
              <a:rPr lang="de-DE" baseline="0" dirty="0" err="1"/>
              <a:t>AdaPex</a:t>
            </a:r>
            <a:r>
              <a:rPr lang="de-DE" baseline="0" dirty="0"/>
              <a:t> and </a:t>
            </a:r>
            <a:r>
              <a:rPr lang="de-DE" baseline="0" dirty="0" err="1"/>
              <a:t>the</a:t>
            </a:r>
            <a:r>
              <a:rPr lang="de-DE" baseline="0" dirty="0"/>
              <a:t> PR and CT-</a:t>
            </a:r>
            <a:r>
              <a:rPr lang="de-DE" baseline="0" dirty="0" err="1"/>
              <a:t>Only</a:t>
            </a:r>
            <a:r>
              <a:rPr lang="de-DE" baseline="0" dirty="0"/>
              <a:t> </a:t>
            </a:r>
            <a:r>
              <a:rPr lang="de-DE" baseline="0" dirty="0" err="1"/>
              <a:t>baselines</a:t>
            </a:r>
            <a:r>
              <a:rPr lang="de-DE" baseline="0" dirty="0"/>
              <a:t> </a:t>
            </a:r>
            <a:r>
              <a:rPr lang="de-DE" baseline="0" dirty="0" err="1"/>
              <a:t>under</a:t>
            </a:r>
            <a:r>
              <a:rPr lang="de-DE" baseline="0" dirty="0"/>
              <a:t> </a:t>
            </a:r>
            <a:r>
              <a:rPr lang="de-DE" baseline="0" dirty="0" err="1"/>
              <a:t>cifar</a:t>
            </a:r>
            <a:r>
              <a:rPr lang="de-DE" baseline="0" dirty="0"/>
              <a:t> and </a:t>
            </a:r>
            <a:r>
              <a:rPr lang="de-DE" baseline="0" dirty="0" err="1"/>
              <a:t>gtsrb</a:t>
            </a:r>
            <a:r>
              <a:rPr lang="de-DE" baseline="0" dirty="0"/>
              <a:t> </a:t>
            </a:r>
            <a:r>
              <a:rPr lang="de-DE" baseline="0" dirty="0" err="1"/>
              <a:t>datasets</a:t>
            </a:r>
            <a:r>
              <a:rPr lang="de-DE" baseline="0" dirty="0"/>
              <a:t>. Here, </a:t>
            </a:r>
            <a:r>
              <a:rPr lang="de-DE" baseline="0" dirty="0" err="1"/>
              <a:t>it</a:t>
            </a:r>
            <a:r>
              <a:rPr lang="de-DE" baseline="0" dirty="0"/>
              <a:t> </a:t>
            </a:r>
            <a:r>
              <a:rPr lang="de-DE" baseline="0" dirty="0" err="1"/>
              <a:t>is</a:t>
            </a:r>
            <a:r>
              <a:rPr lang="de-DE" baseline="0" dirty="0"/>
              <a:t> </a:t>
            </a:r>
            <a:r>
              <a:rPr lang="de-DE" baseline="0" dirty="0" err="1"/>
              <a:t>clear</a:t>
            </a:r>
            <a:r>
              <a:rPr lang="de-DE" baseline="0" dirty="0"/>
              <a:t> </a:t>
            </a:r>
            <a:r>
              <a:rPr lang="de-DE" baseline="0" dirty="0" err="1"/>
              <a:t>how</a:t>
            </a:r>
            <a:r>
              <a:rPr lang="de-DE" baseline="0" dirty="0"/>
              <a:t> </a:t>
            </a:r>
            <a:r>
              <a:rPr lang="de-DE" baseline="0" dirty="0" err="1"/>
              <a:t>AdaPex</a:t>
            </a:r>
            <a:r>
              <a:rPr lang="de-DE" baseline="0" dirty="0"/>
              <a:t> </a:t>
            </a:r>
            <a:r>
              <a:rPr lang="de-DE" baseline="0" dirty="0" err="1"/>
              <a:t>can</a:t>
            </a:r>
            <a:r>
              <a:rPr lang="de-DE" baseline="0" dirty="0"/>
              <a:t> </a:t>
            </a:r>
            <a:r>
              <a:rPr lang="de-DE" baseline="0" dirty="0" err="1"/>
              <a:t>combine</a:t>
            </a:r>
            <a:r>
              <a:rPr lang="de-DE" baseline="0" dirty="0"/>
              <a:t> </a:t>
            </a:r>
            <a:r>
              <a:rPr lang="de-DE" baseline="0" dirty="0" err="1"/>
              <a:t>gains</a:t>
            </a:r>
            <a:r>
              <a:rPr lang="de-DE" baseline="0" dirty="0"/>
              <a:t> </a:t>
            </a:r>
            <a:r>
              <a:rPr lang="de-DE" baseline="0" dirty="0" err="1"/>
              <a:t>from</a:t>
            </a:r>
            <a:r>
              <a:rPr lang="de-DE" baseline="0" dirty="0"/>
              <a:t> </a:t>
            </a:r>
            <a:r>
              <a:rPr lang="de-DE" baseline="0" dirty="0" err="1"/>
              <a:t>both</a:t>
            </a:r>
            <a:r>
              <a:rPr lang="de-DE" baseline="0" dirty="0"/>
              <a:t> </a:t>
            </a:r>
            <a:r>
              <a:rPr lang="de-DE" baseline="0" dirty="0" err="1"/>
              <a:t>techniques</a:t>
            </a:r>
            <a:r>
              <a:rPr lang="de-DE" baseline="0" dirty="0"/>
              <a:t>. </a:t>
            </a:r>
          </a:p>
          <a:p>
            <a:r>
              <a:rPr lang="de-DE" baseline="0" dirty="0" err="1"/>
              <a:t>It</a:t>
            </a:r>
            <a:r>
              <a:rPr lang="de-DE" baseline="0" dirty="0"/>
              <a:t> also </a:t>
            </a:r>
            <a:r>
              <a:rPr lang="de-DE" baseline="0" dirty="0" err="1"/>
              <a:t>relvant</a:t>
            </a:r>
            <a:r>
              <a:rPr lang="de-DE" baseline="0" dirty="0"/>
              <a:t> </a:t>
            </a:r>
            <a:r>
              <a:rPr lang="de-DE" baseline="0" dirty="0" err="1"/>
              <a:t>to</a:t>
            </a:r>
            <a:r>
              <a:rPr lang="de-DE" baseline="0" dirty="0"/>
              <a:t> </a:t>
            </a:r>
            <a:r>
              <a:rPr lang="de-DE" baseline="0" dirty="0" err="1"/>
              <a:t>us</a:t>
            </a:r>
            <a:r>
              <a:rPr lang="de-DE" baseline="0" dirty="0"/>
              <a:t> </a:t>
            </a:r>
            <a:r>
              <a:rPr lang="de-DE" baseline="0" dirty="0" err="1"/>
              <a:t>to</a:t>
            </a:r>
            <a:r>
              <a:rPr lang="de-DE" baseline="0" dirty="0"/>
              <a:t> </a:t>
            </a:r>
            <a:r>
              <a:rPr lang="de-DE" baseline="0" dirty="0" err="1"/>
              <a:t>see</a:t>
            </a:r>
            <a:r>
              <a:rPr lang="de-DE" baseline="0" dirty="0"/>
              <a:t> </a:t>
            </a:r>
            <a:r>
              <a:rPr lang="de-DE" baseline="0" dirty="0" err="1"/>
              <a:t>how</a:t>
            </a:r>
            <a:r>
              <a:rPr lang="de-DE" baseline="0" dirty="0"/>
              <a:t> </a:t>
            </a:r>
            <a:r>
              <a:rPr lang="de-DE" baseline="0" dirty="0" err="1"/>
              <a:t>those</a:t>
            </a:r>
            <a:r>
              <a:rPr lang="de-DE" baseline="0" dirty="0"/>
              <a:t> </a:t>
            </a:r>
            <a:r>
              <a:rPr lang="de-DE" baseline="0" dirty="0" err="1"/>
              <a:t>performance</a:t>
            </a:r>
            <a:r>
              <a:rPr lang="de-DE" baseline="0" dirty="0"/>
              <a:t> </a:t>
            </a:r>
            <a:r>
              <a:rPr lang="de-DE" baseline="0" dirty="0" err="1"/>
              <a:t>gains</a:t>
            </a:r>
            <a:r>
              <a:rPr lang="de-DE" baseline="0" dirty="0"/>
              <a:t> do in </a:t>
            </a:r>
            <a:r>
              <a:rPr lang="de-DE" baseline="0" dirty="0" err="1"/>
              <a:t>respect</a:t>
            </a:r>
            <a:r>
              <a:rPr lang="de-DE" baseline="0" dirty="0"/>
              <a:t> </a:t>
            </a:r>
            <a:r>
              <a:rPr lang="de-DE" baseline="0" dirty="0" err="1"/>
              <a:t>to</a:t>
            </a:r>
            <a:r>
              <a:rPr lang="de-DE" baseline="0" dirty="0"/>
              <a:t> </a:t>
            </a:r>
            <a:r>
              <a:rPr lang="de-DE" baseline="0" dirty="0" err="1"/>
              <a:t>accuracy</a:t>
            </a:r>
            <a:r>
              <a:rPr lang="de-DE" baseline="0" dirty="0"/>
              <a:t>. </a:t>
            </a:r>
            <a:r>
              <a:rPr lang="de-DE" baseline="0" dirty="0" err="1"/>
              <a:t>For</a:t>
            </a:r>
            <a:r>
              <a:rPr lang="de-DE" baseline="0" dirty="0"/>
              <a:t> </a:t>
            </a:r>
            <a:r>
              <a:rPr lang="de-DE" baseline="0" dirty="0" err="1"/>
              <a:t>that</a:t>
            </a:r>
            <a:r>
              <a:rPr lang="de-DE" baseline="0" dirty="0"/>
              <a:t>, </a:t>
            </a:r>
            <a:r>
              <a:rPr lang="de-DE" baseline="0" dirty="0" err="1"/>
              <a:t>we</a:t>
            </a:r>
            <a:r>
              <a:rPr lang="de-DE" baseline="0" dirty="0"/>
              <a:t> </a:t>
            </a:r>
            <a:r>
              <a:rPr lang="de-DE" baseline="0" dirty="0" err="1"/>
              <a:t>have</a:t>
            </a:r>
            <a:r>
              <a:rPr lang="de-DE" baseline="0" dirty="0"/>
              <a:t> </a:t>
            </a:r>
            <a:r>
              <a:rPr lang="de-DE" baseline="0" dirty="0" err="1"/>
              <a:t>the</a:t>
            </a:r>
            <a:r>
              <a:rPr lang="de-DE" baseline="0" dirty="0"/>
              <a:t> Quality </a:t>
            </a:r>
            <a:r>
              <a:rPr lang="de-DE" baseline="0" dirty="0" err="1"/>
              <a:t>of</a:t>
            </a:r>
            <a:r>
              <a:rPr lang="de-DE" baseline="0" dirty="0"/>
              <a:t> Experience </a:t>
            </a:r>
            <a:r>
              <a:rPr lang="de-DE" baseline="0" dirty="0" err="1"/>
              <a:t>here</a:t>
            </a:r>
            <a:r>
              <a:rPr lang="de-DE" baseline="0" dirty="0"/>
              <a:t> on </a:t>
            </a:r>
            <a:r>
              <a:rPr lang="de-DE" baseline="0" dirty="0" err="1"/>
              <a:t>the</a:t>
            </a:r>
            <a:r>
              <a:rPr lang="de-DE" baseline="0" dirty="0"/>
              <a:t> </a:t>
            </a:r>
            <a:r>
              <a:rPr lang="de-DE" baseline="0" dirty="0" err="1"/>
              <a:t>curves</a:t>
            </a:r>
            <a:r>
              <a:rPr lang="de-DE" baseline="0" dirty="0"/>
              <a:t> an </a:t>
            </a:r>
            <a:r>
              <a:rPr lang="de-DE" baseline="0" dirty="0" err="1"/>
              <a:t>right</a:t>
            </a:r>
            <a:r>
              <a:rPr lang="de-DE" baseline="0" dirty="0"/>
              <a:t> </a:t>
            </a:r>
            <a:r>
              <a:rPr lang="de-DE" baseline="0" dirty="0" err="1"/>
              <a:t>y-axis</a:t>
            </a:r>
            <a:r>
              <a:rPr lang="de-DE" baseline="0" dirty="0"/>
              <a:t>. Quality </a:t>
            </a:r>
            <a:r>
              <a:rPr lang="de-DE" baseline="0" dirty="0" err="1"/>
              <a:t>experience</a:t>
            </a:r>
            <a:r>
              <a:rPr lang="de-DE" baseline="0" dirty="0"/>
              <a:t> </a:t>
            </a:r>
            <a:r>
              <a:rPr lang="de-DE" baseline="0" dirty="0" err="1"/>
              <a:t>is</a:t>
            </a:r>
            <a:r>
              <a:rPr lang="de-DE" baseline="0" dirty="0"/>
              <a:t> </a:t>
            </a:r>
            <a:r>
              <a:rPr lang="de-DE" baseline="0" dirty="0" err="1"/>
              <a:t>the</a:t>
            </a:r>
            <a:r>
              <a:rPr lang="de-DE" baseline="0" dirty="0"/>
              <a:t> </a:t>
            </a:r>
            <a:r>
              <a:rPr lang="de-DE" baseline="0" dirty="0" err="1"/>
              <a:t>product</a:t>
            </a:r>
            <a:r>
              <a:rPr lang="de-DE" baseline="0" dirty="0"/>
              <a:t> </a:t>
            </a:r>
            <a:r>
              <a:rPr lang="de-DE" baseline="0" dirty="0" err="1"/>
              <a:t>between</a:t>
            </a:r>
            <a:r>
              <a:rPr lang="de-DE" baseline="0" dirty="0"/>
              <a:t> </a:t>
            </a:r>
            <a:r>
              <a:rPr lang="de-DE" baseline="0" dirty="0" err="1"/>
              <a:t>the</a:t>
            </a:r>
            <a:r>
              <a:rPr lang="de-DE" baseline="0" dirty="0"/>
              <a:t> </a:t>
            </a:r>
            <a:r>
              <a:rPr lang="de-DE" baseline="0" dirty="0" err="1"/>
              <a:t>average</a:t>
            </a:r>
            <a:r>
              <a:rPr lang="de-DE" baseline="0" dirty="0"/>
              <a:t> </a:t>
            </a:r>
            <a:r>
              <a:rPr lang="de-DE" baseline="0" dirty="0" err="1"/>
              <a:t>accuracy</a:t>
            </a:r>
            <a:r>
              <a:rPr lang="de-DE" baseline="0" dirty="0"/>
              <a:t> </a:t>
            </a:r>
            <a:r>
              <a:rPr lang="de-DE" baseline="0" dirty="0" err="1"/>
              <a:t>over</a:t>
            </a:r>
            <a:r>
              <a:rPr lang="de-DE" baseline="0" dirty="0"/>
              <a:t> </a:t>
            </a:r>
            <a:r>
              <a:rPr lang="de-DE" baseline="0" dirty="0" err="1"/>
              <a:t>the</a:t>
            </a:r>
            <a:r>
              <a:rPr lang="de-DE" baseline="0" dirty="0"/>
              <a:t> </a:t>
            </a:r>
            <a:r>
              <a:rPr lang="de-DE" baseline="0" dirty="0" err="1"/>
              <a:t>evalaution</a:t>
            </a:r>
            <a:r>
              <a:rPr lang="de-DE" baseline="0" dirty="0"/>
              <a:t> and </a:t>
            </a:r>
            <a:r>
              <a:rPr lang="de-DE" baseline="0" dirty="0" err="1"/>
              <a:t>the</a:t>
            </a:r>
            <a:r>
              <a:rPr lang="de-DE" baseline="0" dirty="0"/>
              <a:t> rate </a:t>
            </a:r>
            <a:r>
              <a:rPr lang="de-DE" baseline="0" dirty="0" err="1"/>
              <a:t>of</a:t>
            </a:r>
            <a:r>
              <a:rPr lang="de-DE" baseline="0" dirty="0"/>
              <a:t> </a:t>
            </a:r>
            <a:r>
              <a:rPr lang="de-DE" baseline="0" dirty="0" err="1"/>
              <a:t>processed</a:t>
            </a:r>
            <a:r>
              <a:rPr lang="de-DE" baseline="0" dirty="0"/>
              <a:t> </a:t>
            </a:r>
            <a:r>
              <a:rPr lang="de-DE" baseline="0" dirty="0" err="1"/>
              <a:t>inferences</a:t>
            </a:r>
            <a:r>
              <a:rPr lang="de-DE" baseline="0" dirty="0"/>
              <a:t>. And </a:t>
            </a:r>
            <a:r>
              <a:rPr lang="de-DE" baseline="0" dirty="0" err="1"/>
              <a:t>again</a:t>
            </a:r>
            <a:r>
              <a:rPr lang="de-DE" baseline="0" dirty="0"/>
              <a:t>, </a:t>
            </a:r>
            <a:r>
              <a:rPr lang="de-DE" baseline="0" dirty="0" err="1"/>
              <a:t>we</a:t>
            </a:r>
            <a:r>
              <a:rPr lang="de-DE" baseline="0" dirty="0"/>
              <a:t> </a:t>
            </a:r>
            <a:r>
              <a:rPr lang="de-DE" baseline="0" dirty="0" err="1"/>
              <a:t>see</a:t>
            </a:r>
            <a:r>
              <a:rPr lang="de-DE" baseline="0" dirty="0"/>
              <a:t> </a:t>
            </a:r>
            <a:r>
              <a:rPr lang="de-DE" baseline="0" dirty="0" err="1"/>
              <a:t>that</a:t>
            </a:r>
            <a:r>
              <a:rPr lang="de-DE" baseline="0" dirty="0"/>
              <a:t> </a:t>
            </a:r>
            <a:r>
              <a:rPr lang="de-DE" baseline="0" dirty="0" err="1"/>
              <a:t>adding</a:t>
            </a:r>
            <a:r>
              <a:rPr lang="de-DE" baseline="0" dirty="0"/>
              <a:t> </a:t>
            </a:r>
            <a:r>
              <a:rPr lang="de-DE" baseline="0" dirty="0" err="1"/>
              <a:t>the</a:t>
            </a:r>
            <a:r>
              <a:rPr lang="de-DE" baseline="0" dirty="0"/>
              <a:t> </a:t>
            </a:r>
            <a:r>
              <a:rPr lang="de-DE" baseline="0" dirty="0" err="1"/>
              <a:t>capability</a:t>
            </a:r>
            <a:r>
              <a:rPr lang="de-DE" baseline="0" dirty="0"/>
              <a:t> </a:t>
            </a:r>
            <a:r>
              <a:rPr lang="de-DE" baseline="0" dirty="0" err="1"/>
              <a:t>to</a:t>
            </a:r>
            <a:r>
              <a:rPr lang="de-DE" baseline="0" dirty="0"/>
              <a:t> </a:t>
            </a:r>
            <a:r>
              <a:rPr lang="de-DE" baseline="0" dirty="0" err="1"/>
              <a:t>exit</a:t>
            </a:r>
            <a:r>
              <a:rPr lang="de-DE" baseline="0" dirty="0"/>
              <a:t> </a:t>
            </a:r>
            <a:r>
              <a:rPr lang="de-DE" baseline="0" dirty="0" err="1"/>
              <a:t>early</a:t>
            </a:r>
            <a:r>
              <a:rPr lang="de-DE" baseline="0" dirty="0"/>
              <a:t> </a:t>
            </a:r>
            <a:r>
              <a:rPr lang="de-DE" baseline="0" dirty="0" err="1"/>
              <a:t>to</a:t>
            </a:r>
            <a:r>
              <a:rPr lang="de-DE" baseline="0" dirty="0"/>
              <a:t> </a:t>
            </a:r>
            <a:r>
              <a:rPr lang="de-DE" baseline="0" dirty="0" err="1"/>
              <a:t>pruned</a:t>
            </a:r>
            <a:r>
              <a:rPr lang="de-DE" baseline="0" dirty="0"/>
              <a:t> CNNs </a:t>
            </a:r>
            <a:r>
              <a:rPr lang="de-DE" baseline="0" dirty="0" err="1"/>
              <a:t>resulted</a:t>
            </a:r>
            <a:r>
              <a:rPr lang="de-DE" baseline="0" dirty="0"/>
              <a:t> in </a:t>
            </a:r>
            <a:r>
              <a:rPr lang="de-DE" baseline="0" dirty="0" err="1"/>
              <a:t>the</a:t>
            </a:r>
            <a:r>
              <a:rPr lang="de-DE" baseline="0" dirty="0"/>
              <a:t> </a:t>
            </a:r>
            <a:r>
              <a:rPr lang="de-DE" baseline="0" dirty="0" err="1"/>
              <a:t>best</a:t>
            </a:r>
            <a:r>
              <a:rPr lang="de-DE" baseline="0" dirty="0"/>
              <a:t> </a:t>
            </a:r>
            <a:r>
              <a:rPr lang="de-DE" baseline="0" dirty="0" err="1"/>
              <a:t>compromise</a:t>
            </a:r>
            <a:r>
              <a:rPr lang="de-DE" baseline="0" dirty="0"/>
              <a:t> </a:t>
            </a:r>
            <a:r>
              <a:rPr lang="de-DE" baseline="0" dirty="0" err="1"/>
              <a:t>between</a:t>
            </a:r>
            <a:r>
              <a:rPr lang="de-DE" baseline="0" dirty="0"/>
              <a:t> </a:t>
            </a:r>
            <a:r>
              <a:rPr lang="de-DE" baseline="0" dirty="0" err="1"/>
              <a:t>performance</a:t>
            </a:r>
            <a:r>
              <a:rPr lang="de-DE" baseline="0" dirty="0"/>
              <a:t> and </a:t>
            </a:r>
            <a:r>
              <a:rPr lang="de-DE" baseline="0" dirty="0" err="1"/>
              <a:t>accuracy</a:t>
            </a:r>
            <a:r>
              <a:rPr lang="de-DE" baseline="0" dirty="0"/>
              <a:t>.</a:t>
            </a:r>
            <a:endParaRPr lang="en-US" dirty="0"/>
          </a:p>
          <a:p>
            <a:pPr rtl="0"/>
            <a:endParaRPr lang="de-DE" sz="1200" b="0" i="0" u="none" strike="noStrike"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22</a:t>
            </a:fld>
            <a:endParaRPr lang="de-DE"/>
          </a:p>
        </p:txBody>
      </p:sp>
    </p:spTree>
    <p:extLst>
      <p:ext uri="{BB962C8B-B14F-4D97-AF65-F5344CB8AC3E}">
        <p14:creationId xmlns:p14="http://schemas.microsoft.com/office/powerpoint/2010/main" val="3084661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 Important: At PASC’21 many people talking about the famous 3Ps: Performance, Portability and Productivity. One thing missing here is ENERGY (climate modeling </a:t>
            </a:r>
            <a:r>
              <a:rPr lang="en-DE" dirty="0">
                <a:sym typeface="Wingdings" pitchFamily="2" charset="2"/>
              </a:rPr>
              <a:t> better ought to be efficient)</a:t>
            </a:r>
            <a:endParaRPr lang="en-DE" dirty="0"/>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27</a:t>
            </a:fld>
            <a:endParaRPr lang="de-DE"/>
          </a:p>
        </p:txBody>
      </p:sp>
    </p:spTree>
    <p:extLst>
      <p:ext uri="{BB962C8B-B14F-4D97-AF65-F5344CB8AC3E}">
        <p14:creationId xmlns:p14="http://schemas.microsoft.com/office/powerpoint/2010/main" val="1386874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Also another kind of ML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adopt an open-source framework published in 2018 and select 8 typical machine learning classification datasets from the UCI Machine Learning Repositories</a:t>
            </a:r>
          </a:p>
          <a:p>
            <a:r>
              <a:rPr lang="en-GB" sz="1200" kern="1200" dirty="0">
                <a:solidFill>
                  <a:schemeClr val="tx1"/>
                </a:solidFill>
                <a:effectLst/>
                <a:latin typeface="+mn-lt"/>
                <a:ea typeface="+mn-ea"/>
                <a:cs typeface="+mn-cs"/>
              </a:rPr>
              <a:t>	[13]  Y. </a:t>
            </a:r>
            <a:r>
              <a:rPr lang="en-GB" sz="1200" kern="1200" dirty="0" err="1">
                <a:solidFill>
                  <a:schemeClr val="tx1"/>
                </a:solidFill>
                <a:effectLst/>
                <a:latin typeface="+mn-lt"/>
                <a:ea typeface="+mn-ea"/>
                <a:cs typeface="+mn-cs"/>
              </a:rPr>
              <a:t>LeCun</a:t>
            </a:r>
            <a:r>
              <a:rPr lang="en-GB" sz="1200" kern="1200" dirty="0">
                <a:solidFill>
                  <a:schemeClr val="tx1"/>
                </a:solidFill>
                <a:effectLst/>
                <a:latin typeface="+mn-lt"/>
                <a:ea typeface="+mn-ea"/>
                <a:cs typeface="+mn-cs"/>
              </a:rPr>
              <a:t>. The </a:t>
            </a:r>
            <a:r>
              <a:rPr lang="en-GB" sz="1200" kern="1200" dirty="0" err="1">
                <a:solidFill>
                  <a:schemeClr val="tx1"/>
                </a:solidFill>
                <a:effectLst/>
                <a:latin typeface="+mn-lt"/>
                <a:ea typeface="+mn-ea"/>
                <a:cs typeface="+mn-cs"/>
              </a:rPr>
              <a:t>mnist</a:t>
            </a:r>
            <a:r>
              <a:rPr lang="en-GB" sz="1200" kern="1200" dirty="0">
                <a:solidFill>
                  <a:schemeClr val="tx1"/>
                </a:solidFill>
                <a:effectLst/>
                <a:latin typeface="+mn-lt"/>
                <a:ea typeface="+mn-ea"/>
                <a:cs typeface="+mn-cs"/>
              </a:rPr>
              <a:t> database of handwritten digits. 1998. </a:t>
            </a:r>
            <a:endParaRPr lang="en-GB" dirty="0">
              <a:effectLst/>
            </a:endParaRPr>
          </a:p>
          <a:p>
            <a:r>
              <a:rPr lang="en-GB" sz="1200" kern="1200" dirty="0">
                <a:solidFill>
                  <a:schemeClr val="tx1"/>
                </a:solidFill>
                <a:effectLst/>
                <a:latin typeface="+mn-lt"/>
                <a:ea typeface="+mn-ea"/>
                <a:cs typeface="+mn-cs"/>
              </a:rPr>
              <a:t>	[14]  M. </a:t>
            </a:r>
            <a:r>
              <a:rPr lang="en-GB" sz="1200" kern="1200" dirty="0" err="1">
                <a:solidFill>
                  <a:schemeClr val="tx1"/>
                </a:solidFill>
                <a:effectLst/>
                <a:latin typeface="+mn-lt"/>
                <a:ea typeface="+mn-ea"/>
                <a:cs typeface="+mn-cs"/>
              </a:rPr>
              <a:t>Lichman</a:t>
            </a:r>
            <a:r>
              <a:rPr lang="en-GB" sz="1200" kern="1200" dirty="0">
                <a:solidFill>
                  <a:schemeClr val="tx1"/>
                </a:solidFill>
                <a:effectLst/>
                <a:latin typeface="+mn-lt"/>
                <a:ea typeface="+mn-ea"/>
                <a:cs typeface="+mn-cs"/>
              </a:rPr>
              <a:t>. UCI machine learning repository, 2013. </a:t>
            </a:r>
            <a:endParaRPr lang="en-GB"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29</a:t>
            </a:fld>
            <a:endParaRPr lang="de-DE"/>
          </a:p>
        </p:txBody>
      </p:sp>
    </p:spTree>
    <p:extLst>
      <p:ext uri="{BB962C8B-B14F-4D97-AF65-F5344CB8AC3E}">
        <p14:creationId xmlns:p14="http://schemas.microsoft.com/office/powerpoint/2010/main" val="1610724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Skipping some intermediate spaces. Last one is tiled for gather-scatter + explicit DMA</a:t>
            </a:r>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34</a:t>
            </a:fld>
            <a:endParaRPr lang="de-DE"/>
          </a:p>
        </p:txBody>
      </p:sp>
    </p:spTree>
    <p:extLst>
      <p:ext uri="{BB962C8B-B14F-4D97-AF65-F5344CB8AC3E}">
        <p14:creationId xmlns:p14="http://schemas.microsoft.com/office/powerpoint/2010/main" val="3401836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dirty="0">
                <a:effectLst/>
                <a:latin typeface="URWPalladioL"/>
              </a:rPr>
              <a:t>On average (geometric mean) across all benchmarks, the dpu-1d, dpu-5d and dpu-10d configurations are </a:t>
            </a:r>
            <a:r>
              <a:rPr lang="en-GB" sz="1200" dirty="0">
                <a:effectLst/>
                <a:latin typeface="CMR10"/>
              </a:rPr>
              <a:t>6</a:t>
            </a:r>
            <a:r>
              <a:rPr lang="en-GB" sz="1200" dirty="0">
                <a:effectLst/>
                <a:latin typeface="CMMI10"/>
              </a:rPr>
              <a:t>.</a:t>
            </a:r>
            <a:r>
              <a:rPr lang="en-GB" sz="1200" dirty="0">
                <a:effectLst/>
                <a:latin typeface="CMR10"/>
              </a:rPr>
              <a:t>1</a:t>
            </a:r>
            <a:r>
              <a:rPr lang="en-GB" sz="1200" dirty="0">
                <a:effectLst/>
                <a:latin typeface="CMSY10"/>
              </a:rPr>
              <a:t>×</a:t>
            </a:r>
            <a:r>
              <a:rPr lang="en-GB" sz="1200" dirty="0">
                <a:effectLst/>
                <a:latin typeface="URWPalladioL"/>
              </a:rPr>
              <a:t>, </a:t>
            </a:r>
            <a:r>
              <a:rPr lang="en-GB" sz="1200" dirty="0">
                <a:effectLst/>
                <a:latin typeface="CMR10"/>
              </a:rPr>
              <a:t>21</a:t>
            </a:r>
            <a:r>
              <a:rPr lang="en-GB" sz="1200" dirty="0">
                <a:effectLst/>
                <a:latin typeface="CMMI10"/>
              </a:rPr>
              <a:t>.</a:t>
            </a:r>
            <a:r>
              <a:rPr lang="en-GB" sz="1200" dirty="0">
                <a:effectLst/>
                <a:latin typeface="CMR10"/>
              </a:rPr>
              <a:t>3</a:t>
            </a:r>
            <a:r>
              <a:rPr lang="en-GB" sz="1200" dirty="0">
                <a:effectLst/>
                <a:latin typeface="CMSY10"/>
              </a:rPr>
              <a:t>× </a:t>
            </a:r>
            <a:r>
              <a:rPr lang="en-GB" sz="1200" dirty="0">
                <a:effectLst/>
                <a:latin typeface="URWPalladioL"/>
              </a:rPr>
              <a:t>and </a:t>
            </a:r>
            <a:r>
              <a:rPr lang="en-GB" sz="1200" dirty="0">
                <a:effectLst/>
                <a:latin typeface="CMR10"/>
              </a:rPr>
              <a:t>30</a:t>
            </a:r>
            <a:r>
              <a:rPr lang="en-GB" sz="1200" dirty="0">
                <a:effectLst/>
                <a:latin typeface="CMMI10"/>
              </a:rPr>
              <a:t>.</a:t>
            </a:r>
            <a:r>
              <a:rPr lang="en-GB" sz="1200" dirty="0">
                <a:effectLst/>
                <a:latin typeface="CMR10"/>
              </a:rPr>
              <a:t>4</a:t>
            </a:r>
            <a:r>
              <a:rPr lang="en-GB" sz="1200" dirty="0">
                <a:effectLst/>
                <a:latin typeface="CMSY10"/>
              </a:rPr>
              <a:t>× </a:t>
            </a:r>
            <a:r>
              <a:rPr lang="en-GB" sz="1200" dirty="0">
                <a:effectLst/>
                <a:latin typeface="URWPalladioL"/>
              </a:rPr>
              <a:t>faster than the host CPU, respectively. For </a:t>
            </a:r>
            <a:r>
              <a:rPr lang="en-GB" sz="1200" dirty="0">
                <a:effectLst/>
                <a:latin typeface="NimbusMonL"/>
              </a:rPr>
              <a:t>mv</a:t>
            </a:r>
            <a:r>
              <a:rPr lang="en-GB" sz="1200" dirty="0">
                <a:effectLst/>
                <a:latin typeface="URWPalladioL"/>
              </a:rPr>
              <a:t>, all DPU unoptimized configurations are slower than the host CPU because there is no data reuse. </a:t>
            </a:r>
            <a:r>
              <a:rPr lang="en-GB" sz="1200" dirty="0" err="1">
                <a:effectLst/>
                <a:latin typeface="NimbusMonL"/>
              </a:rPr>
              <a:t>vecadd</a:t>
            </a:r>
            <a:r>
              <a:rPr lang="en-GB" sz="1200" dirty="0">
                <a:effectLst/>
                <a:latin typeface="NimbusMonL"/>
              </a:rPr>
              <a:t> </a:t>
            </a:r>
            <a:r>
              <a:rPr lang="en-GB" sz="1200" dirty="0">
                <a:effectLst/>
                <a:latin typeface="URWPalladioL"/>
              </a:rPr>
              <a:t>also has no reuse but still gets speedup because the addition operation on the DPU is much faster compared to multiplication. As shown, the speedup for </a:t>
            </a:r>
            <a:r>
              <a:rPr lang="en-GB" sz="1200" dirty="0">
                <a:effectLst/>
                <a:latin typeface="NimbusMonL"/>
              </a:rPr>
              <a:t>3mm </a:t>
            </a:r>
            <a:r>
              <a:rPr lang="en-GB" sz="1200" dirty="0">
                <a:effectLst/>
                <a:latin typeface="URWPalladioL"/>
              </a:rPr>
              <a:t>benchmark compared to </a:t>
            </a:r>
            <a:r>
              <a:rPr lang="en-GB" sz="1200" dirty="0">
                <a:effectLst/>
                <a:latin typeface="NimbusMonL"/>
              </a:rPr>
              <a:t>2mm </a:t>
            </a:r>
            <a:r>
              <a:rPr lang="en-GB" sz="1200" dirty="0">
                <a:effectLst/>
                <a:latin typeface="URWPalladioL"/>
              </a:rPr>
              <a:t>is relatively small due to the data dependencies of the third GEMM operation on the first two GEMM operations in </a:t>
            </a:r>
            <a:r>
              <a:rPr lang="en-GB" sz="1200" dirty="0">
                <a:effectLst/>
                <a:latin typeface="NimbusMonL"/>
              </a:rPr>
              <a:t>3mm</a:t>
            </a:r>
            <a:r>
              <a:rPr lang="en-GB" sz="1200" dirty="0">
                <a:effectLst/>
                <a:latin typeface="URWPalladioL"/>
              </a:rPr>
              <a:t>. The host puts the synchronization barrier after the first two multiplications in order to get both operands for the third multiplication before offloading it to the DPUs. The significant speedup in all kernels for the DPU configurations is entirely due to the higher number of compute units in the UPMEM systems compared to the CPU. For instance, the </a:t>
            </a:r>
            <a:r>
              <a:rPr lang="en-GB" sz="1200" dirty="0" err="1">
                <a:effectLst/>
                <a:latin typeface="NimbusMonL"/>
              </a:rPr>
              <a:t>vecadd</a:t>
            </a:r>
            <a:r>
              <a:rPr lang="en-GB" sz="1200" dirty="0">
                <a:effectLst/>
                <a:latin typeface="NimbusMonL"/>
              </a:rPr>
              <a:t> </a:t>
            </a:r>
            <a:r>
              <a:rPr lang="en-GB" sz="1200" dirty="0">
                <a:effectLst/>
                <a:latin typeface="URWPalladioL"/>
              </a:rPr>
              <a:t>kernel consists of 10k vector additions, each having </a:t>
            </a:r>
            <a:r>
              <a:rPr lang="en-GB" sz="1200" dirty="0">
                <a:effectLst/>
                <a:latin typeface="CMR10"/>
              </a:rPr>
              <a:t>2</a:t>
            </a:r>
            <a:r>
              <a:rPr lang="en-GB" sz="1200" dirty="0">
                <a:effectLst/>
                <a:latin typeface="CMR7"/>
              </a:rPr>
              <a:t>12 </a:t>
            </a:r>
            <a:r>
              <a:rPr lang="en-GB" sz="1200" dirty="0">
                <a:effectLst/>
                <a:latin typeface="URWPalladioL"/>
              </a:rPr>
              <a:t>dimensions. The baseline CPU only takes </a:t>
            </a:r>
            <a:r>
              <a:rPr lang="en-GB" sz="1200" dirty="0">
                <a:effectLst/>
                <a:latin typeface="CMR10"/>
              </a:rPr>
              <a:t>0</a:t>
            </a:r>
            <a:r>
              <a:rPr lang="en-GB" sz="1200" dirty="0">
                <a:effectLst/>
                <a:latin typeface="CMMI10"/>
              </a:rPr>
              <a:t>.</a:t>
            </a:r>
            <a:r>
              <a:rPr lang="en-GB" sz="1200" dirty="0">
                <a:effectLst/>
                <a:latin typeface="CMR10"/>
              </a:rPr>
              <a:t>982 sec </a:t>
            </a:r>
            <a:r>
              <a:rPr lang="en-GB" sz="1200" dirty="0">
                <a:effectLst/>
                <a:latin typeface="URWPalladioL"/>
              </a:rPr>
              <a:t>(ab- solute numbers). Still, since the UPMEM systems have 128, 640 and 1280 DPUs and there are no data dependencies, it takes </a:t>
            </a:r>
            <a:r>
              <a:rPr lang="en-GB" sz="1200" dirty="0">
                <a:effectLst/>
                <a:latin typeface="CMR10"/>
              </a:rPr>
              <a:t>0</a:t>
            </a:r>
            <a:r>
              <a:rPr lang="en-GB" sz="1200" dirty="0">
                <a:effectLst/>
                <a:latin typeface="CMMI10"/>
              </a:rPr>
              <a:t>.</a:t>
            </a:r>
            <a:r>
              <a:rPr lang="en-GB" sz="1200" dirty="0">
                <a:effectLst/>
                <a:latin typeface="CMR10"/>
              </a:rPr>
              <a:t>17 sec</a:t>
            </a:r>
            <a:r>
              <a:rPr lang="en-GB" sz="1200" dirty="0">
                <a:effectLst/>
                <a:latin typeface="URWPalladioL"/>
              </a:rPr>
              <a:t>, </a:t>
            </a:r>
            <a:r>
              <a:rPr lang="en-GB" sz="1200" dirty="0">
                <a:effectLst/>
                <a:latin typeface="CMR10"/>
              </a:rPr>
              <a:t>0</a:t>
            </a:r>
            <a:r>
              <a:rPr lang="en-GB" sz="1200" dirty="0">
                <a:effectLst/>
                <a:latin typeface="CMMI10"/>
              </a:rPr>
              <a:t>.</a:t>
            </a:r>
            <a:r>
              <a:rPr lang="en-GB" sz="1200" dirty="0">
                <a:effectLst/>
                <a:latin typeface="CMR10"/>
              </a:rPr>
              <a:t>053 sec </a:t>
            </a:r>
            <a:r>
              <a:rPr lang="en-GB" sz="1200" dirty="0">
                <a:effectLst/>
                <a:latin typeface="URWPalladioL"/>
              </a:rPr>
              <a:t>and </a:t>
            </a:r>
            <a:r>
              <a:rPr lang="en-GB" sz="1200" dirty="0">
                <a:effectLst/>
                <a:latin typeface="CMR10"/>
              </a:rPr>
              <a:t>0</a:t>
            </a:r>
            <a:r>
              <a:rPr lang="en-GB" sz="1200" dirty="0">
                <a:effectLst/>
                <a:latin typeface="CMMI10"/>
              </a:rPr>
              <a:t>.</a:t>
            </a:r>
            <a:r>
              <a:rPr lang="en-GB" sz="1200" dirty="0">
                <a:effectLst/>
                <a:latin typeface="CMR10"/>
              </a:rPr>
              <a:t>049 sec </a:t>
            </a:r>
            <a:r>
              <a:rPr lang="en-GB" sz="1200" dirty="0">
                <a:effectLst/>
                <a:latin typeface="URWPalladioL"/>
              </a:rPr>
              <a:t>(absolute) for them respectively to compute the kernel, resulting in a speedup of up to </a:t>
            </a:r>
            <a:r>
              <a:rPr lang="en-GB" sz="1200" dirty="0">
                <a:effectLst/>
                <a:latin typeface="CMR10"/>
              </a:rPr>
              <a:t>20</a:t>
            </a:r>
            <a:r>
              <a:rPr lang="en-GB" sz="1200" dirty="0">
                <a:effectLst/>
                <a:latin typeface="CMSY10"/>
              </a:rPr>
              <a:t>×</a:t>
            </a:r>
            <a:r>
              <a:rPr lang="en-GB" sz="1200" dirty="0">
                <a:effectLst/>
                <a:latin typeface="URWPalladioL"/>
              </a:rPr>
              <a:t>. The dpu-10d configuration does not show much improvement </a:t>
            </a:r>
            <a:r>
              <a:rPr lang="en-GB" sz="1200" dirty="0" err="1">
                <a:effectLst/>
                <a:latin typeface="URWPalladioL"/>
              </a:rPr>
              <a:t>comapred</a:t>
            </a:r>
            <a:r>
              <a:rPr lang="en-GB" sz="1200" dirty="0">
                <a:effectLst/>
                <a:latin typeface="URWPalladioL"/>
              </a:rPr>
              <a:t> to the dpu-5d because the workload does not </a:t>
            </a:r>
            <a:r>
              <a:rPr lang="en-GB" sz="1200" dirty="0" err="1">
                <a:effectLst/>
                <a:latin typeface="URWPalladioL"/>
              </a:rPr>
              <a:t>benifit</a:t>
            </a:r>
            <a:r>
              <a:rPr lang="en-GB" sz="1200" dirty="0">
                <a:effectLst/>
                <a:latin typeface="URWPalladioL"/>
              </a:rPr>
              <a:t> from the additional DPUs. In benchmarks such as </a:t>
            </a:r>
            <a:r>
              <a:rPr lang="en-GB" sz="1200" dirty="0" err="1">
                <a:effectLst/>
                <a:latin typeface="NimbusMonL"/>
              </a:rPr>
              <a:t>mlp</a:t>
            </a:r>
            <a:r>
              <a:rPr lang="en-GB" sz="1200" dirty="0">
                <a:effectLst/>
                <a:latin typeface="NimbusMonL"/>
              </a:rPr>
              <a:t> </a:t>
            </a:r>
            <a:r>
              <a:rPr lang="en-GB" sz="1200" dirty="0">
                <a:effectLst/>
                <a:latin typeface="URWPalladioL"/>
              </a:rPr>
              <a:t>and </a:t>
            </a:r>
            <a:r>
              <a:rPr lang="en-GB" sz="1200" dirty="0">
                <a:effectLst/>
                <a:latin typeface="NimbusMonL"/>
              </a:rPr>
              <a:t>conv</a:t>
            </a:r>
            <a:r>
              <a:rPr lang="en-GB" sz="1200" dirty="0">
                <a:effectLst/>
                <a:latin typeface="URWPalladioL"/>
              </a:rPr>
              <a:t>, where the host CPU </a:t>
            </a:r>
            <a:r>
              <a:rPr lang="en-GB" sz="1200" dirty="0" err="1">
                <a:effectLst/>
                <a:latin typeface="URWPalladioL"/>
              </a:rPr>
              <a:t>preprocesses</a:t>
            </a:r>
            <a:r>
              <a:rPr lang="en-GB" sz="1200" dirty="0">
                <a:effectLst/>
                <a:latin typeface="URWPalladioL"/>
              </a:rPr>
              <a:t> the kernel before offloading it, the speedup compared to the CPU is not as significant. </a:t>
            </a:r>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35</a:t>
            </a:fld>
            <a:endParaRPr lang="de-DE"/>
          </a:p>
        </p:txBody>
      </p:sp>
    </p:spTree>
    <p:extLst>
      <p:ext uri="{BB962C8B-B14F-4D97-AF65-F5344CB8AC3E}">
        <p14:creationId xmlns:p14="http://schemas.microsoft.com/office/powerpoint/2010/main" val="636348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point: Inflections in computing </a:t>
            </a:r>
          </a:p>
          <a:p>
            <a:pPr marL="171450" indent="-171450">
              <a:buFont typeface="Arial" panose="020B0604020202020204" pitchFamily="34" charset="0"/>
              <a:buChar char="•"/>
            </a:pPr>
            <a:r>
              <a:rPr lang="en-US" dirty="0"/>
              <a:t>AI chips, also with emerging </a:t>
            </a:r>
            <a:r>
              <a:rPr lang="en-US" dirty="0" err="1"/>
              <a:t>memristive</a:t>
            </a:r>
            <a:r>
              <a:rPr lang="en-US" dirty="0"/>
              <a:t> </a:t>
            </a:r>
            <a:r>
              <a:rPr lang="en-US" dirty="0" err="1"/>
              <a:t>tehcs</a:t>
            </a:r>
            <a:r>
              <a:rPr lang="en-US" dirty="0"/>
              <a:t>, or in-memory computing like in N3xt from Stanford. </a:t>
            </a:r>
          </a:p>
        </p:txBody>
      </p:sp>
      <p:sp>
        <p:nvSpPr>
          <p:cNvPr id="4" name="Slide Number Placeholder 3"/>
          <p:cNvSpPr>
            <a:spLocks noGrp="1"/>
          </p:cNvSpPr>
          <p:nvPr>
            <p:ph type="sldNum" sz="quarter" idx="10"/>
          </p:nvPr>
        </p:nvSpPr>
        <p:spPr/>
        <p:txBody>
          <a:bodyPr/>
          <a:lstStyle/>
          <a:p>
            <a:pPr>
              <a:defRPr/>
            </a:pPr>
            <a:fld id="{07B07F09-2E78-4401-8456-77BCAA34158E}" type="slidenum">
              <a:rPr lang="de-DE" smtClean="0"/>
              <a:pPr>
                <a:defRPr/>
              </a:pPr>
              <a:t>2</a:t>
            </a:fld>
            <a:endParaRPr lang="de-DE"/>
          </a:p>
        </p:txBody>
      </p:sp>
    </p:spTree>
    <p:extLst>
      <p:ext uri="{BB962C8B-B14F-4D97-AF65-F5344CB8AC3E}">
        <p14:creationId xmlns:p14="http://schemas.microsoft.com/office/powerpoint/2010/main" val="3047645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Again the Transpose Transpose GEMM Transpose (TTGT) rewriting rule, but here using </a:t>
            </a:r>
            <a:r>
              <a:rPr lang="en-US" dirty="0" err="1"/>
              <a:t>linalg.matmul</a:t>
            </a:r>
            <a:endParaRPr lang="en-US" dirty="0"/>
          </a:p>
          <a:p>
            <a:pPr marL="171450" indent="-171450">
              <a:buFontTx/>
              <a:buChar char="-"/>
            </a:pPr>
            <a:r>
              <a:rPr lang="en-US" dirty="0"/>
              <a:t>Tiling: break down the operations to the size of the array. Creates buffers (</a:t>
            </a:r>
            <a:r>
              <a:rPr lang="en-US" dirty="0" err="1"/>
              <a:t>alllocDuplicate</a:t>
            </a:r>
            <a:r>
              <a:rPr lang="en-US" dirty="0"/>
              <a:t>)</a:t>
            </a:r>
          </a:p>
          <a:p>
            <a:pPr marL="171450" indent="-171450">
              <a:buFontTx/>
              <a:buChar char="-"/>
            </a:pPr>
            <a:r>
              <a:rPr lang="en-US" dirty="0"/>
              <a:t>Interchange: reduces the amount of writes </a:t>
            </a:r>
            <a:r>
              <a:rPr lang="en-US" dirty="0">
                <a:sym typeface="Wingdings" pitchFamily="2" charset="2"/>
              </a:rPr>
              <a:t> better for endurance</a:t>
            </a:r>
            <a:endParaRPr lang="en-US" dirty="0"/>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36</a:t>
            </a:fld>
            <a:endParaRPr lang="de-DE"/>
          </a:p>
        </p:txBody>
      </p:sp>
    </p:spTree>
    <p:extLst>
      <p:ext uri="{BB962C8B-B14F-4D97-AF65-F5344CB8AC3E}">
        <p14:creationId xmlns:p14="http://schemas.microsoft.com/office/powerpoint/2010/main" val="2985419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GB" sz="1200" kern="1200" dirty="0">
                <a:solidFill>
                  <a:schemeClr val="tx1"/>
                </a:solidFill>
                <a:effectLst/>
                <a:latin typeface="+mn-lt"/>
                <a:ea typeface="+mn-ea"/>
                <a:cs typeface="+mn-cs"/>
              </a:rPr>
              <a:t>Programming heterogeneous computing systems is a daunting task which is becoming even more challenging with the advent of emerging, non Von-Neumann computer architectures. The golden age of computer architecture must be thus accompanied by a golden age of research in compilers and programming languages. This talk discusses domain-specific abstractions and languages as a promising avenue to hide the system complexity from non-expert programmers while passing richer information to compilers. Concretely, we will discuss abstractions for tensor expressions as vehicle to optimize for modern reconfigurable hardware, for emerging memory technologies and for emerging in-memory computing. The talk closes with an outlook on other emerging architectures and challenges for high-level compilation.</a:t>
            </a:r>
            <a:endParaRPr lang="en-US" dirty="0"/>
          </a:p>
        </p:txBody>
      </p:sp>
      <p:sp>
        <p:nvSpPr>
          <p:cNvPr id="4" name="Slide Number Placeholder 3"/>
          <p:cNvSpPr>
            <a:spLocks noGrp="1"/>
          </p:cNvSpPr>
          <p:nvPr>
            <p:ph type="sldNum" sz="quarter" idx="10"/>
          </p:nvPr>
        </p:nvSpPr>
        <p:spPr/>
        <p:txBody>
          <a:bodyPr/>
          <a:lstStyle/>
          <a:p>
            <a:pPr>
              <a:defRPr/>
            </a:pPr>
            <a:fld id="{07B07F09-2E78-4401-8456-77BCAA34158E}" type="slidenum">
              <a:rPr lang="de-DE" smtClean="0"/>
              <a:pPr>
                <a:defRPr/>
              </a:pPr>
              <a:t>39</a:t>
            </a:fld>
            <a:endParaRPr lang="de-DE"/>
          </a:p>
        </p:txBody>
      </p:sp>
    </p:spTree>
    <p:extLst>
      <p:ext uri="{BB962C8B-B14F-4D97-AF65-F5344CB8AC3E}">
        <p14:creationId xmlns:p14="http://schemas.microsoft.com/office/powerpoint/2010/main" val="47698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err="1">
                <a:solidFill>
                  <a:schemeClr val="tx1"/>
                </a:solidFill>
                <a:effectLst/>
                <a:latin typeface="+mn-lt"/>
                <a:ea typeface="+mn-ea"/>
                <a:cs typeface="+mn-cs"/>
              </a:rPr>
              <a:t>cfaed</a:t>
            </a:r>
            <a:r>
              <a:rPr lang="en-GB" sz="1200" b="0" i="0" u="none" strike="noStrike" kern="1200" dirty="0">
                <a:solidFill>
                  <a:schemeClr val="tx1"/>
                </a:solidFill>
                <a:effectLst/>
                <a:latin typeface="+mn-lt"/>
                <a:ea typeface="+mn-ea"/>
                <a:cs typeface="+mn-cs"/>
              </a:rPr>
              <a:t> is co-funded by the Saxon Ministry of Science, Culture and Tourism.</a:t>
            </a:r>
            <a:endParaRPr lang="en-DE" dirty="0"/>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40</a:t>
            </a:fld>
            <a:endParaRPr lang="de-DE"/>
          </a:p>
        </p:txBody>
      </p:sp>
    </p:spTree>
    <p:extLst>
      <p:ext uri="{BB962C8B-B14F-4D97-AF65-F5344CB8AC3E}">
        <p14:creationId xmlns:p14="http://schemas.microsoft.com/office/powerpoint/2010/main" val="671084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No leak abstraction:</a:t>
            </a:r>
            <a:r>
              <a:rPr lang="en-US" baseline="0" dirty="0"/>
              <a:t> in TF/TACO/TVM intermediate language it is possible to write code that ends up generating segfaults!</a:t>
            </a:r>
          </a:p>
          <a:p>
            <a:pPr marL="171450" indent="-171450">
              <a:buFont typeface="Arial" charset="0"/>
              <a:buChar char="•"/>
            </a:pPr>
            <a:r>
              <a:rPr lang="en-US" baseline="0" dirty="0"/>
              <a:t>Strip-mining: turn a one dimensional loop into two dimensions. The inner dimension could be vectorized. </a:t>
            </a:r>
            <a:endParaRPr lang="en-US" dirty="0"/>
          </a:p>
        </p:txBody>
      </p:sp>
      <p:sp>
        <p:nvSpPr>
          <p:cNvPr id="4" name="Slide Number Placeholder 3"/>
          <p:cNvSpPr>
            <a:spLocks noGrp="1"/>
          </p:cNvSpPr>
          <p:nvPr>
            <p:ph type="sldNum" sz="quarter" idx="10"/>
          </p:nvPr>
        </p:nvSpPr>
        <p:spPr/>
        <p:txBody>
          <a:bodyPr/>
          <a:lstStyle/>
          <a:p>
            <a:pPr>
              <a:defRPr/>
            </a:pPr>
            <a:fld id="{07B07F09-2E78-4401-8456-77BCAA34158E}" type="slidenum">
              <a:rPr lang="de-DE" smtClean="0"/>
              <a:pPr>
                <a:defRPr/>
              </a:pPr>
              <a:t>43</a:t>
            </a:fld>
            <a:endParaRPr lang="de-DE" dirty="0"/>
          </a:p>
        </p:txBody>
      </p:sp>
    </p:spTree>
    <p:extLst>
      <p:ext uri="{BB962C8B-B14F-4D97-AF65-F5344CB8AC3E}">
        <p14:creationId xmlns:p14="http://schemas.microsoft.com/office/powerpoint/2010/main" val="235303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noProof="0" dirty="0"/>
              <a:t>Baseline: Sequential Single Core C implementation</a:t>
            </a:r>
          </a:p>
          <a:p>
            <a:pPr marL="171450" indent="-171450">
              <a:buFont typeface="Arial" charset="0"/>
              <a:buChar char="•"/>
            </a:pPr>
            <a:r>
              <a:rPr lang="en-US" noProof="0" dirty="0"/>
              <a:t>Sometimes worse</a:t>
            </a:r>
            <a:r>
              <a:rPr lang="en-US" baseline="0" noProof="0" dirty="0"/>
              <a:t> than pluto?</a:t>
            </a:r>
          </a:p>
          <a:p>
            <a:pPr marL="628650" lvl="1" indent="-171450">
              <a:buFont typeface="Arial" charset="0"/>
              <a:buChar char="•"/>
            </a:pPr>
            <a:r>
              <a:rPr lang="en-US" baseline="0" noProof="0" dirty="0"/>
              <a:t>We can get as good as pluto (we showed that we can reproduce all the polyhedral optimizations that pluto does)</a:t>
            </a:r>
          </a:p>
          <a:p>
            <a:pPr marL="628650" lvl="1" indent="-171450">
              <a:buFont typeface="Arial" charset="0"/>
              <a:buChar char="•"/>
            </a:pPr>
            <a:r>
              <a:rPr lang="en-US" baseline="0" noProof="0" dirty="0"/>
              <a:t>Here we were showcasing several optimizations (not possible with pluto). Sometimes they work, some times they don’t</a:t>
            </a:r>
            <a:endParaRPr lang="en-US" noProof="0" dirty="0"/>
          </a:p>
          <a:p>
            <a:pPr marL="171450" indent="-171450">
              <a:buFont typeface="Arial" charset="0"/>
              <a:buChar char="•"/>
            </a:pPr>
            <a:r>
              <a:rPr lang="en-US" noProof="0" dirty="0"/>
              <a:t>Take comparison with TensorFlow</a:t>
            </a:r>
            <a:r>
              <a:rPr lang="en-US" baseline="0" noProof="0" dirty="0"/>
              <a:t> </a:t>
            </a:r>
            <a:r>
              <a:rPr lang="en-US" noProof="0" dirty="0"/>
              <a:t>with a pinch of salt</a:t>
            </a:r>
          </a:p>
        </p:txBody>
      </p:sp>
      <p:sp>
        <p:nvSpPr>
          <p:cNvPr id="4" name="Slide Number Placeholder 3"/>
          <p:cNvSpPr>
            <a:spLocks noGrp="1"/>
          </p:cNvSpPr>
          <p:nvPr>
            <p:ph type="sldNum" sz="quarter" idx="10"/>
          </p:nvPr>
        </p:nvSpPr>
        <p:spPr/>
        <p:txBody>
          <a:bodyPr/>
          <a:lstStyle/>
          <a:p>
            <a:pPr>
              <a:defRPr/>
            </a:pPr>
            <a:fld id="{07B07F09-2E78-4401-8456-77BCAA34158E}" type="slidenum">
              <a:rPr lang="de-DE" smtClean="0"/>
              <a:pPr>
                <a:defRPr/>
              </a:pPr>
              <a:t>44</a:t>
            </a:fld>
            <a:endParaRPr lang="de-DE" dirty="0"/>
          </a:p>
        </p:txBody>
      </p:sp>
    </p:spTree>
    <p:extLst>
      <p:ext uri="{BB962C8B-B14F-4D97-AF65-F5344CB8AC3E}">
        <p14:creationId xmlns:p14="http://schemas.microsoft.com/office/powerpoint/2010/main" val="2736614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Example of abstraction leak: write correc</a:t>
            </a:r>
            <a:r>
              <a:rPr lang="en-US" baseline="0" dirty="0"/>
              <a:t>t C and get an error in assembly. Who can debug that? </a:t>
            </a:r>
          </a:p>
          <a:p>
            <a:pPr marL="628650" lvl="1" indent="-171450">
              <a:buFont typeface="Arial" charset="0"/>
              <a:buChar char="•"/>
            </a:pPr>
            <a:r>
              <a:rPr lang="en-US" baseline="0" dirty="0"/>
              <a:t>Exmaple from TVM</a:t>
            </a:r>
          </a:p>
          <a:p>
            <a:pPr marL="171450" indent="-171450">
              <a:buFont typeface="Arial" charset="0"/>
              <a:buChar char="•"/>
            </a:pPr>
            <a:r>
              <a:rPr lang="en-US" baseline="0" dirty="0"/>
              <a:t>Sample snippet may lead to a segfault or produce wrong data, buffer overflows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07B07F09-2E78-4401-8456-77BCAA34158E}" type="slidenum">
              <a:rPr lang="de-DE" smtClean="0"/>
              <a:pPr>
                <a:defRPr/>
              </a:pPr>
              <a:t>45</a:t>
            </a:fld>
            <a:endParaRPr lang="de-DE" dirty="0"/>
          </a:p>
        </p:txBody>
      </p:sp>
    </p:spTree>
    <p:extLst>
      <p:ext uri="{BB962C8B-B14F-4D97-AF65-F5344CB8AC3E}">
        <p14:creationId xmlns:p14="http://schemas.microsoft.com/office/powerpoint/2010/main" val="2994531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this was with </a:t>
            </a:r>
            <a:r>
              <a:rPr lang="en-US" dirty="0" err="1"/>
              <a:t>Torsten</a:t>
            </a:r>
            <a:r>
              <a:rPr lang="en-US" dirty="0"/>
              <a:t>!</a:t>
            </a:r>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46</a:t>
            </a:fld>
            <a:endParaRPr lang="de-DE"/>
          </a:p>
        </p:txBody>
      </p:sp>
    </p:spTree>
    <p:extLst>
      <p:ext uri="{BB962C8B-B14F-4D97-AF65-F5344CB8AC3E}">
        <p14:creationId xmlns:p14="http://schemas.microsoft.com/office/powerpoint/2010/main" val="859673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go into detail: Just to show what is possible and what kind of applications can profit from CIM.</a:t>
            </a:r>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48</a:t>
            </a:fld>
            <a:endParaRPr lang="de-DE"/>
          </a:p>
        </p:txBody>
      </p:sp>
    </p:spTree>
    <p:extLst>
      <p:ext uri="{BB962C8B-B14F-4D97-AF65-F5344CB8AC3E}">
        <p14:creationId xmlns:p14="http://schemas.microsoft.com/office/powerpoint/2010/main" val="3647778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go into detail: Just to show what is possible and what kind of applications can profit </a:t>
            </a:r>
            <a:r>
              <a:rPr lang="en-US"/>
              <a:t>from CIM.</a:t>
            </a:r>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49</a:t>
            </a:fld>
            <a:endParaRPr lang="de-DE"/>
          </a:p>
        </p:txBody>
      </p:sp>
    </p:spTree>
    <p:extLst>
      <p:ext uri="{BB962C8B-B14F-4D97-AF65-F5344CB8AC3E}">
        <p14:creationId xmlns:p14="http://schemas.microsoft.com/office/powerpoint/2010/main" val="1418433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DE" dirty="0"/>
              <a:t>Graph is a real compiler graph, already simplified:</a:t>
            </a:r>
          </a:p>
          <a:p>
            <a:pPr marL="628650" lvl="1" indent="-171450">
              <a:buFont typeface="Arial" panose="020B0604020202020204" pitchFamily="34" charset="0"/>
              <a:buChar char="•"/>
            </a:pPr>
            <a:r>
              <a:rPr lang="en-GB" dirty="0"/>
              <a:t>source to use </a:t>
            </a:r>
            <a:r>
              <a:rPr lang="en-GB" dirty="0" err="1"/>
              <a:t>size_t</a:t>
            </a:r>
            <a:r>
              <a:rPr lang="en-GB" dirty="0"/>
              <a:t> and ran a shortened simplification pipeline so that integer promotions and pointer bouncing is at a minimum, and now its bearable.</a:t>
            </a:r>
          </a:p>
          <a:p>
            <a:pPr marL="628650" lvl="1" indent="-171450">
              <a:buFont typeface="Arial" panose="020B0604020202020204" pitchFamily="34" charset="0"/>
              <a:buChar char="•"/>
            </a:pPr>
            <a:r>
              <a:rPr lang="en-GB" dirty="0"/>
              <a:t>I then hacked a small script that would post-process the LLVM graph, which turns every instruction into a node. Finally, I recovered the use-def relation and added all those arrows using that script.</a:t>
            </a:r>
            <a:r>
              <a:rPr lang="en-DE" dirty="0"/>
              <a:t> </a:t>
            </a:r>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5</a:t>
            </a:fld>
            <a:endParaRPr lang="de-DE"/>
          </a:p>
        </p:txBody>
      </p:sp>
    </p:spTree>
    <p:extLst>
      <p:ext uri="{BB962C8B-B14F-4D97-AF65-F5344CB8AC3E}">
        <p14:creationId xmlns:p14="http://schemas.microsoft.com/office/powerpoint/2010/main" val="767379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DE" dirty="0"/>
              <a:t>Acknowledge work on recognizing patterns: Also very good! (but hard, and sometimes avoidable)</a:t>
            </a:r>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6</a:t>
            </a:fld>
            <a:endParaRPr lang="de-DE"/>
          </a:p>
        </p:txBody>
      </p:sp>
    </p:spTree>
    <p:extLst>
      <p:ext uri="{BB962C8B-B14F-4D97-AF65-F5344CB8AC3E}">
        <p14:creationId xmlns:p14="http://schemas.microsoft.com/office/powerpoint/2010/main" val="368466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DE" dirty="0"/>
              <a:t>If we cannot make sense of this for normal V</a:t>
            </a:r>
            <a:r>
              <a:rPr lang="en-GB" dirty="0"/>
              <a:t>o</a:t>
            </a:r>
            <a:r>
              <a:rPr lang="en-DE" dirty="0"/>
              <a:t>n Neumann machines. How can we leverage accelerators? </a:t>
            </a:r>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7</a:t>
            </a:fld>
            <a:endParaRPr lang="de-DE"/>
          </a:p>
        </p:txBody>
      </p:sp>
    </p:spTree>
    <p:extLst>
      <p:ext uri="{BB962C8B-B14F-4D97-AF65-F5344CB8AC3E}">
        <p14:creationId xmlns:p14="http://schemas.microsoft.com/office/powerpoint/2010/main" val="1211034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DE" dirty="0"/>
              <a:t>If we cannot make sense of this for normal V</a:t>
            </a:r>
            <a:r>
              <a:rPr lang="en-GB" dirty="0"/>
              <a:t>o</a:t>
            </a:r>
            <a:r>
              <a:rPr lang="en-DE" dirty="0"/>
              <a:t>n Neumann machines. How can we leverage accelerators? </a:t>
            </a:r>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8</a:t>
            </a:fld>
            <a:endParaRPr lang="de-DE"/>
          </a:p>
        </p:txBody>
      </p:sp>
    </p:spTree>
    <p:extLst>
      <p:ext uri="{BB962C8B-B14F-4D97-AF65-F5344CB8AC3E}">
        <p14:creationId xmlns:p14="http://schemas.microsoft.com/office/powerpoint/2010/main" val="276769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11</a:t>
            </a:fld>
            <a:endParaRPr lang="de-DE"/>
          </a:p>
        </p:txBody>
      </p:sp>
    </p:spTree>
    <p:extLst>
      <p:ext uri="{BB962C8B-B14F-4D97-AF65-F5344CB8AC3E}">
        <p14:creationId xmlns:p14="http://schemas.microsoft.com/office/powerpoint/2010/main" val="2300695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Interpolation (code in slide before)</a:t>
            </a:r>
          </a:p>
          <a:p>
            <a:pPr marL="171450" indent="-171450">
              <a:buFont typeface="Arial" charset="0"/>
              <a:buChar char="•"/>
            </a:pPr>
            <a:r>
              <a:rPr lang="en-US" dirty="0"/>
              <a:t>Other operators, not mentioned here.</a:t>
            </a:r>
            <a:r>
              <a:rPr lang="en-US" baseline="0" dirty="0"/>
              <a:t> </a:t>
            </a:r>
          </a:p>
          <a:p>
            <a:pPr marL="171450" indent="-171450">
              <a:buFont typeface="Arial" charset="0"/>
              <a:buChar char="•"/>
            </a:pPr>
            <a:endParaRPr lang="en-US" baseline="0" dirty="0"/>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Plot: </a:t>
            </a:r>
            <a:r>
              <a:rPr lang="en-US" sz="1200" kern="1200" dirty="0">
                <a:solidFill>
                  <a:schemeClr val="tx1"/>
                </a:solidFill>
                <a:effectLst/>
                <a:latin typeface="+mn-lt"/>
                <a:ea typeface="+mn-ea"/>
                <a:cs typeface="+mn-cs"/>
              </a:rPr>
              <a:t>Interpolation operator, single thread performance, ne = 63 = 216 elements. Max GFLOP</a:t>
            </a:r>
            <a:r>
              <a:rPr lang="en-US" sz="1200" kern="1200" baseline="0" dirty="0">
                <a:solidFill>
                  <a:schemeClr val="tx1"/>
                </a:solidFill>
                <a:effectLst/>
                <a:latin typeface="+mn-lt"/>
                <a:ea typeface="+mn-ea"/>
                <a:cs typeface="+mn-cs"/>
              </a:rPr>
              <a:t> 40</a:t>
            </a:r>
          </a:p>
          <a:p>
            <a:pPr marL="628650" marR="0" lvl="1"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sz="1200" kern="1200" dirty="0">
                <a:solidFill>
                  <a:schemeClr val="tx1"/>
                </a:solidFill>
                <a:effectLst/>
                <a:latin typeface="+mn-lt"/>
                <a:ea typeface="+mn-ea"/>
                <a:cs typeface="+mn-cs"/>
              </a:rPr>
              <a:t>The horizontal axes denote p + 1 (rather than p) since for polynomial order p, tensor dimensions take the value p + 1 </a:t>
            </a:r>
            <a:endParaRPr lang="en-US" dirty="0"/>
          </a:p>
          <a:p>
            <a:pPr marL="628650" marR="0" lvl="1"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sz="1200" kern="1200" dirty="0" err="1">
                <a:solidFill>
                  <a:schemeClr val="tx1"/>
                </a:solidFill>
                <a:effectLst/>
                <a:latin typeface="+mn-lt"/>
                <a:ea typeface="+mn-ea"/>
                <a:cs typeface="+mn-cs"/>
              </a:rPr>
              <a:t>CFDlang</a:t>
            </a:r>
            <a:r>
              <a:rPr lang="en-US" sz="1200" kern="1200" dirty="0">
                <a:solidFill>
                  <a:schemeClr val="tx1"/>
                </a:solidFill>
                <a:effectLst/>
                <a:latin typeface="+mn-lt"/>
                <a:ea typeface="+mn-ea"/>
                <a:cs typeface="+mn-cs"/>
              </a:rPr>
              <a:t>-generated code with the innermost placement of SIMD pragmas, i.e. </a:t>
            </a:r>
            <a:r>
              <a:rPr lang="en-US" sz="1200" kern="1200" dirty="0" err="1">
                <a:solidFill>
                  <a:schemeClr val="tx1"/>
                </a:solidFill>
                <a:effectLst/>
                <a:latin typeface="+mn-lt"/>
                <a:ea typeface="+mn-ea"/>
                <a:cs typeface="+mn-cs"/>
              </a:rPr>
              <a:t>CFDlang</a:t>
            </a:r>
            <a:r>
              <a:rPr lang="en-US" sz="1200" kern="1200" dirty="0">
                <a:solidFill>
                  <a:schemeClr val="tx1"/>
                </a:solidFill>
                <a:effectLst/>
                <a:latin typeface="+mn-lt"/>
                <a:ea typeface="+mn-ea"/>
                <a:cs typeface="+mn-cs"/>
              </a:rPr>
              <a:t>(inner)</a:t>
            </a:r>
          </a:p>
          <a:p>
            <a:pPr marL="628650" marR="0" lvl="1"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CFDlang</a:t>
            </a:r>
            <a:r>
              <a:rPr lang="en-US" sz="1200" kern="1200" dirty="0">
                <a:solidFill>
                  <a:schemeClr val="tx1"/>
                </a:solidFill>
                <a:effectLst/>
                <a:latin typeface="+mn-lt"/>
                <a:ea typeface="+mn-ea"/>
                <a:cs typeface="+mn-cs"/>
              </a:rPr>
              <a:t>-generated code with the outermost placement of SIMD pragmas, i.e. </a:t>
            </a:r>
            <a:r>
              <a:rPr lang="en-US" sz="1200" kern="1200" dirty="0" err="1">
                <a:solidFill>
                  <a:schemeClr val="tx1"/>
                </a:solidFill>
                <a:effectLst/>
                <a:latin typeface="+mn-lt"/>
                <a:ea typeface="+mn-ea"/>
                <a:cs typeface="+mn-cs"/>
              </a:rPr>
              <a:t>CFDlang</a:t>
            </a:r>
            <a:r>
              <a:rPr lang="en-US" sz="1200" kern="1200" dirty="0">
                <a:solidFill>
                  <a:schemeClr val="tx1"/>
                </a:solidFill>
                <a:effectLst/>
                <a:latin typeface="+mn-lt"/>
                <a:ea typeface="+mn-ea"/>
                <a:cs typeface="+mn-cs"/>
              </a:rPr>
              <a:t>(outer):</a:t>
            </a:r>
            <a:r>
              <a:rPr lang="en-US" sz="1200" kern="1200" baseline="0" dirty="0">
                <a:solidFill>
                  <a:schemeClr val="tx1"/>
                </a:solidFill>
                <a:effectLst/>
                <a:latin typeface="+mn-lt"/>
                <a:ea typeface="+mn-ea"/>
                <a:cs typeface="+mn-cs"/>
              </a:rPr>
              <a:t> worked better for other benchmark (Helmholtz) </a:t>
            </a:r>
            <a:r>
              <a:rPr lang="en-US" sz="1200" kern="1200" baseline="0" dirty="0">
                <a:solidFill>
                  <a:schemeClr val="tx1"/>
                </a:solidFill>
                <a:effectLst/>
                <a:latin typeface="+mn-lt"/>
                <a:ea typeface="+mn-ea"/>
                <a:cs typeface="+mn-cs"/>
                <a:sym typeface="Wingdings"/>
              </a:rPr>
              <a:t> Optimizing is needed</a:t>
            </a:r>
            <a:endParaRPr lang="en-US" dirty="0"/>
          </a:p>
          <a:p>
            <a:pPr marL="628650" marR="0" lvl="1"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07B07F09-2E78-4401-8456-77BCAA34158E}" type="slidenum">
              <a:rPr lang="de-DE" smtClean="0"/>
              <a:pPr>
                <a:defRPr/>
              </a:pPr>
              <a:t>12</a:t>
            </a:fld>
            <a:endParaRPr lang="de-DE"/>
          </a:p>
        </p:txBody>
      </p:sp>
    </p:spTree>
    <p:extLst>
      <p:ext uri="{BB962C8B-B14F-4D97-AF65-F5344CB8AC3E}">
        <p14:creationId xmlns:p14="http://schemas.microsoft.com/office/powerpoint/2010/main" val="19962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Base2: Mentioned discussed in MLIR meeting in May 2023 </a:t>
            </a:r>
            <a:r>
              <a:rPr lang="en-US" dirty="0">
                <a:sym typeface="Wingdings" pitchFamily="2" charset="2"/>
              </a:rPr>
              <a:t> contrib. to the discussion around the </a:t>
            </a:r>
            <a:r>
              <a:rPr lang="en-US" dirty="0" err="1">
                <a:sym typeface="Wingdings" pitchFamily="2" charset="2"/>
              </a:rPr>
              <a:t>arith</a:t>
            </a:r>
            <a:r>
              <a:rPr lang="en-US" dirty="0">
                <a:sym typeface="Wingdings" pitchFamily="2" charset="2"/>
              </a:rPr>
              <a:t> dialect</a:t>
            </a:r>
            <a:endParaRPr lang="en-US" dirty="0"/>
          </a:p>
          <a:p>
            <a:pPr marL="171450" indent="-171450">
              <a:buFont typeface="Arial" panose="020B0604020202020204" pitchFamily="34" charset="0"/>
              <a:buChar char="•"/>
            </a:pPr>
            <a:r>
              <a:rPr lang="en-US" dirty="0"/>
              <a:t>From Karl, with index maps on non-value based tensors: from an arbitrary composition of maps in a non-value based abstraction, how are you supposed to figure out what the sequence of primitive index transforms was? This is needed to map  structural properties of your inputs to your outputs.</a:t>
            </a:r>
          </a:p>
          <a:p>
            <a:pPr marL="171450" indent="-171450">
              <a:buFont typeface="Arial" panose="020B0604020202020204" pitchFamily="34" charset="0"/>
              <a:buChar char="•"/>
            </a:pPr>
            <a:r>
              <a:rPr lang="en-US" dirty="0"/>
              <a:t>TACO from MIT focuses on sparse. Our project is related to COMET 2021 (https://</a:t>
            </a:r>
            <a:r>
              <a:rPr lang="en-US" dirty="0" err="1"/>
              <a:t>arxiv.org</a:t>
            </a:r>
            <a:r>
              <a:rPr lang="en-US" dirty="0"/>
              <a:t>/pdf/2102.05187.pdf), kind of an implementation of the dense branch. </a:t>
            </a:r>
          </a:p>
          <a:p>
            <a:pPr marL="171450" indent="-171450">
              <a:buFont typeface="Arial" panose="020B0604020202020204" pitchFamily="34" charset="0"/>
              <a:buChar char="•"/>
            </a:pPr>
            <a:r>
              <a:rPr lang="en-US" dirty="0"/>
              <a:t>Classify to: Kind of identified patterns in </a:t>
            </a:r>
            <a:r>
              <a:rPr lang="en-US" dirty="0" err="1"/>
              <a:t>linalg</a:t>
            </a:r>
            <a:r>
              <a:rPr lang="en-US" dirty="0"/>
              <a:t> to raise </a:t>
            </a:r>
            <a:r>
              <a:rPr lang="en-US" dirty="0" err="1"/>
              <a:t>th</a:t>
            </a:r>
            <a:r>
              <a:rPr lang="en-US" dirty="0"/>
              <a:t> </a:t>
            </a:r>
            <a:r>
              <a:rPr lang="en-US" dirty="0" err="1"/>
              <a:t>elevel</a:t>
            </a:r>
            <a:r>
              <a:rPr lang="en-US" dirty="0"/>
              <a:t> of abstraction</a:t>
            </a:r>
          </a:p>
          <a:p>
            <a:pPr marL="171450" indent="-171450">
              <a:buFont typeface="Arial" panose="020B0604020202020204" pitchFamily="34" charset="0"/>
              <a:buChar char="•"/>
            </a:pPr>
            <a:r>
              <a:rPr lang="en-US" dirty="0"/>
              <a:t>TOSA is an ISA. It's a hardware and software spec. TOSA defines a small, fixed set of operations with exact semantics and datatypes. Also, it does not permit rescheduling, unless you can prove an accuracy bound. So, here TOSA could be an input (but that doesn't make sense, we want to do stuff TOSA does not permit). Slightly more relevant, TOSA could be an output for a HW that implements it. In that case, we'd do something like the GEMM example and map to the very constrained TOSA operators, i.e. extract a TOSA description from something we have in </a:t>
            </a:r>
            <a:r>
              <a:rPr lang="en-US" dirty="0" err="1"/>
              <a:t>TeIL</a:t>
            </a:r>
            <a:r>
              <a:rPr lang="en-US" dirty="0"/>
              <a:t>.</a:t>
            </a:r>
          </a:p>
          <a:p>
            <a:pPr marL="171450" indent="-171450">
              <a:buFont typeface="Arial" panose="020B0604020202020204" pitchFamily="34" charset="0"/>
              <a:buChar char="•"/>
            </a:pPr>
            <a:r>
              <a:rPr lang="en-GB" b="0" i="0" u="none" strike="noStrike" dirty="0">
                <a:solidFill>
                  <a:srgbClr val="FFFFFF"/>
                </a:solidFill>
                <a:effectLst/>
                <a:latin typeface="Helvetica" pitchFamily="2" charset="0"/>
              </a:rPr>
              <a:t>TCP will have a canonical </a:t>
            </a:r>
            <a:r>
              <a:rPr lang="en-GB" b="0" i="0" u="none" strike="noStrike" dirty="0" err="1">
                <a:solidFill>
                  <a:srgbClr val="FFFFFF"/>
                </a:solidFill>
                <a:effectLst/>
                <a:latin typeface="Helvetica" pitchFamily="2" charset="0"/>
              </a:rPr>
              <a:t>linalg</a:t>
            </a:r>
            <a:r>
              <a:rPr lang="en-GB" b="0" i="0" u="none" strike="noStrike" dirty="0">
                <a:solidFill>
                  <a:srgbClr val="FFFFFF"/>
                </a:solidFill>
                <a:effectLst/>
                <a:latin typeface="Helvetica" pitchFamily="2" charset="0"/>
              </a:rPr>
              <a:t> back-end. That would now imply none of these things are allowed. In that scenario, </a:t>
            </a:r>
            <a:r>
              <a:rPr lang="en-GB" b="0" i="0" u="none" strike="noStrike" dirty="0" err="1">
                <a:solidFill>
                  <a:srgbClr val="FFFFFF"/>
                </a:solidFill>
                <a:effectLst/>
                <a:latin typeface="Helvetica" pitchFamily="2" charset="0"/>
              </a:rPr>
              <a:t>TeIL</a:t>
            </a:r>
            <a:r>
              <a:rPr lang="en-GB" b="0" i="0" u="none" strike="noStrike" dirty="0">
                <a:solidFill>
                  <a:srgbClr val="FFFFFF"/>
                </a:solidFill>
                <a:effectLst/>
                <a:latin typeface="Helvetica" pitchFamily="2" charset="0"/>
              </a:rPr>
              <a:t> may be interesting as an alternate lowering path where we </a:t>
            </a:r>
            <a:br>
              <a:rPr lang="en-GB" dirty="0"/>
            </a:br>
            <a:r>
              <a:rPr lang="en-GB" b="0" i="0" u="none" strike="noStrike" dirty="0">
                <a:solidFill>
                  <a:srgbClr val="FFFFFF"/>
                </a:solidFill>
                <a:effectLst/>
                <a:latin typeface="Helvetica" pitchFamily="2" charset="0"/>
              </a:rPr>
              <a:t>can do more aggressive changes. Current in the wild use cases for such abstractions are fancier "register allocation", i.e., </a:t>
            </a:r>
            <a:r>
              <a:rPr lang="en-GB" b="0" i="0" u="none" strike="noStrike" dirty="0" err="1">
                <a:solidFill>
                  <a:srgbClr val="FFFFFF"/>
                </a:solidFill>
                <a:effectLst/>
                <a:latin typeface="Helvetica" pitchFamily="2" charset="0"/>
              </a:rPr>
              <a:t>bufferization</a:t>
            </a:r>
            <a:r>
              <a:rPr lang="en-GB" b="0" i="0" u="none" strike="noStrike" dirty="0">
                <a:solidFill>
                  <a:srgbClr val="FFFFFF"/>
                </a:solidFill>
                <a:effectLst/>
                <a:latin typeface="Helvetica" pitchFamily="2" charset="0"/>
              </a:rPr>
              <a:t> that actually works. We can argue </a:t>
            </a:r>
            <a:r>
              <a:rPr lang="en-GB" b="0" i="0" u="none" strike="noStrike" dirty="0" err="1">
                <a:solidFill>
                  <a:srgbClr val="FFFFFF"/>
                </a:solidFill>
                <a:effectLst/>
                <a:latin typeface="Helvetica" pitchFamily="2" charset="0"/>
              </a:rPr>
              <a:t>TeIL</a:t>
            </a:r>
            <a:r>
              <a:rPr lang="en-GB" b="0" i="0" u="none" strike="noStrike" dirty="0">
                <a:solidFill>
                  <a:srgbClr val="FFFFFF"/>
                </a:solidFill>
                <a:effectLst/>
                <a:latin typeface="Helvetica" pitchFamily="2" charset="0"/>
              </a:rPr>
              <a:t> can help with that (see our Mnemosyne-using paper).</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07B07F09-2E78-4401-8456-77BCAA34158E}" type="slidenum">
              <a:rPr lang="de-DE" smtClean="0"/>
              <a:pPr>
                <a:defRPr/>
              </a:pPr>
              <a:t>13</a:t>
            </a:fld>
            <a:endParaRPr lang="de-DE"/>
          </a:p>
        </p:txBody>
      </p:sp>
    </p:spTree>
    <p:extLst>
      <p:ext uri="{BB962C8B-B14F-4D97-AF65-F5344CB8AC3E}">
        <p14:creationId xmlns:p14="http://schemas.microsoft.com/office/powerpoint/2010/main" val="70043393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3" name="Title 1"/>
          <p:cNvSpPr txBox="1">
            <a:spLocks/>
          </p:cNvSpPr>
          <p:nvPr/>
        </p:nvSpPr>
        <p:spPr>
          <a:xfrm>
            <a:off x="755650" y="1270000"/>
            <a:ext cx="7632700" cy="1727200"/>
          </a:xfrm>
          <a:prstGeom prst="rect">
            <a:avLst/>
          </a:prstGeom>
        </p:spPr>
        <p:txBody>
          <a:bodyPr lIns="91399" tIns="45702" rIns="35982" bIns="45702"/>
          <a:lstStyle>
            <a:lvl1pPr algn="l" defTabSz="2968782" rtl="0" eaLnBrk="1" latinLnBrk="0" hangingPunct="1">
              <a:spcBef>
                <a:spcPct val="0"/>
              </a:spcBef>
              <a:buNone/>
              <a:defRPr lang="en-US" sz="9600" kern="1200" dirty="0">
                <a:solidFill>
                  <a:srgbClr val="265E87"/>
                </a:solidFill>
                <a:latin typeface="DIN-Bold" pitchFamily="34" charset="0"/>
                <a:ea typeface="Verdana" pitchFamily="34" charset="0"/>
                <a:cs typeface="Verdana" pitchFamily="34" charset="0"/>
              </a:defRPr>
            </a:lvl1pPr>
          </a:lstStyle>
          <a:p>
            <a:pPr fontAlgn="auto">
              <a:spcAft>
                <a:spcPts val="0"/>
              </a:spcAft>
              <a:defRPr/>
            </a:pPr>
            <a:endParaRPr lang="en-US" sz="4800" noProof="0">
              <a:latin typeface="Tw Cen MT"/>
              <a:cs typeface="Tw Cen MT"/>
            </a:endParaRPr>
          </a:p>
        </p:txBody>
      </p:sp>
      <p:sp>
        <p:nvSpPr>
          <p:cNvPr id="10" name="Titel 9"/>
          <p:cNvSpPr>
            <a:spLocks noGrp="1"/>
          </p:cNvSpPr>
          <p:nvPr>
            <p:ph type="title"/>
          </p:nvPr>
        </p:nvSpPr>
        <p:spPr>
          <a:xfrm>
            <a:off x="755650" y="1347614"/>
            <a:ext cx="7869486" cy="857250"/>
          </a:xfrm>
          <a:prstGeom prst="rect">
            <a:avLst/>
          </a:prstGeom>
        </p:spPr>
        <p:txBody>
          <a:bodyPr/>
          <a:lstStyle>
            <a:lvl1pPr algn="l">
              <a:defRPr lang="en-US" sz="4800" b="1" kern="1200" dirty="0" smtClean="0">
                <a:solidFill>
                  <a:srgbClr val="265E87"/>
                </a:solidFill>
                <a:latin typeface="Tw Cen MT"/>
                <a:ea typeface="Verdana" pitchFamily="34" charset="0"/>
                <a:cs typeface="Tw Cen MT"/>
              </a:defRPr>
            </a:lvl1pPr>
          </a:lstStyle>
          <a:p>
            <a:pPr fontAlgn="auto">
              <a:spcAft>
                <a:spcPts val="0"/>
              </a:spcAft>
              <a:defRPr/>
            </a:pPr>
            <a:endParaRPr lang="en-US" sz="4800" noProof="0" dirty="0"/>
          </a:p>
        </p:txBody>
      </p:sp>
      <p:sp>
        <p:nvSpPr>
          <p:cNvPr id="8" name="Rectangle 7"/>
          <p:cNvSpPr/>
          <p:nvPr userDrawn="1"/>
        </p:nvSpPr>
        <p:spPr>
          <a:xfrm>
            <a:off x="8100392" y="4083918"/>
            <a:ext cx="936104" cy="864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Tw Cen MT"/>
              <a:cs typeface="Tw Cen MT"/>
            </a:endParaRPr>
          </a:p>
        </p:txBody>
      </p:sp>
      <p:sp>
        <p:nvSpPr>
          <p:cNvPr id="9" name="Content Placeholder 8"/>
          <p:cNvSpPr>
            <a:spLocks noGrp="1"/>
          </p:cNvSpPr>
          <p:nvPr>
            <p:ph sz="quarter" idx="10"/>
          </p:nvPr>
        </p:nvSpPr>
        <p:spPr>
          <a:xfrm>
            <a:off x="755577" y="2355726"/>
            <a:ext cx="4608512" cy="1944812"/>
          </a:xfrm>
          <a:prstGeom prst="rect">
            <a:avLst/>
          </a:prstGeom>
        </p:spPr>
        <p:txBody>
          <a:bodyPr vert="horz"/>
          <a:lstStyle>
            <a:lvl1pPr marL="0" indent="0">
              <a:buNone/>
              <a:defRPr sz="1800">
                <a:solidFill>
                  <a:schemeClr val="tx2"/>
                </a:solidFill>
                <a:latin typeface="Tw Cen MT"/>
                <a:cs typeface="Tw Cen MT"/>
              </a:defRPr>
            </a:lvl1pPr>
          </a:lstStyle>
          <a:p>
            <a:pPr lvl="0"/>
            <a:endParaRPr lang="en-US" dirty="0"/>
          </a:p>
        </p:txBody>
      </p:sp>
      <p:pic>
        <p:nvPicPr>
          <p:cNvPr id="1029"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5956" y="4589463"/>
            <a:ext cx="2487613" cy="323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0"/>
          <p:cNvSpPr/>
          <p:nvPr/>
        </p:nvSpPr>
        <p:spPr>
          <a:xfrm>
            <a:off x="179388" y="4371975"/>
            <a:ext cx="8785225" cy="6477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2" rIns="91399" bIns="45702" anchor="ctr"/>
          <a:lstStyle/>
          <a:p>
            <a:pPr algn="ctr" fontAlgn="auto">
              <a:spcBef>
                <a:spcPts val="0"/>
              </a:spcBef>
              <a:spcAft>
                <a:spcPts val="0"/>
              </a:spcAft>
              <a:defRPr/>
            </a:pPr>
            <a:endParaRPr lang="en-US" u="sng" noProof="0">
              <a:solidFill>
                <a:schemeClr val="bg1">
                  <a:lumMod val="85000"/>
                </a:schemeClr>
              </a:solidFill>
              <a:latin typeface="Tw Cen MT"/>
              <a:cs typeface="Tw Cen MT"/>
            </a:endParaRPr>
          </a:p>
        </p:txBody>
      </p:sp>
      <p:pic>
        <p:nvPicPr>
          <p:cNvPr id="4" name="Picture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7388" y="4567238"/>
            <a:ext cx="1711325"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49975" y="4567238"/>
            <a:ext cx="547688" cy="192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38488" y="4538663"/>
            <a:ext cx="116363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8988" y="4460875"/>
            <a:ext cx="1133475" cy="404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0" name="Picture 6"/>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65956" y="4594798"/>
            <a:ext cx="1854325" cy="3185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15" descr="2014_01_20-Logo_Compiler_Construction-20.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51520" y="123478"/>
            <a:ext cx="1841629" cy="611996"/>
          </a:xfrm>
          <a:prstGeom prst="rect">
            <a:avLst/>
          </a:prstGeom>
        </p:spPr>
      </p:pic>
    </p:spTree>
    <p:extLst>
      <p:ext uri="{BB962C8B-B14F-4D97-AF65-F5344CB8AC3E}">
        <p14:creationId xmlns:p14="http://schemas.microsoft.com/office/powerpoint/2010/main" val="132298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Textplatzhalter 11"/>
          <p:cNvSpPr>
            <a:spLocks noGrp="1"/>
          </p:cNvSpPr>
          <p:nvPr>
            <p:ph type="body" sz="quarter" idx="12"/>
          </p:nvPr>
        </p:nvSpPr>
        <p:spPr>
          <a:xfrm>
            <a:off x="395288" y="195486"/>
            <a:ext cx="6913562" cy="504825"/>
          </a:xfrm>
          <a:prstGeom prst="rect">
            <a:avLst/>
          </a:prstGeom>
        </p:spPr>
        <p:txBody>
          <a:bodyPr/>
          <a:lstStyle>
            <a:lvl1pPr marL="0" indent="0" algn="l" rtl="0" fontAlgn="base">
              <a:spcBef>
                <a:spcPct val="0"/>
              </a:spcBef>
              <a:spcAft>
                <a:spcPct val="0"/>
              </a:spcAft>
              <a:buNone/>
              <a:defRPr lang="de-DE" sz="2400" b="1" kern="1200" dirty="0" smtClean="0">
                <a:solidFill>
                  <a:srgbClr val="265E87"/>
                </a:solidFill>
                <a:latin typeface="Tw Cen MT"/>
                <a:ea typeface="+mn-ea"/>
                <a:cs typeface="Tw Cen MT"/>
              </a:defRPr>
            </a:lvl1pPr>
            <a:lvl2pPr algn="l" rtl="0" fontAlgn="base">
              <a:spcBef>
                <a:spcPct val="0"/>
              </a:spcBef>
              <a:spcAft>
                <a:spcPct val="0"/>
              </a:spcAft>
              <a:defRPr lang="de-DE" sz="2400" kern="1200" dirty="0" smtClean="0">
                <a:solidFill>
                  <a:srgbClr val="265E87"/>
                </a:solidFill>
                <a:latin typeface="DIN-Bold" pitchFamily="34" charset="0"/>
                <a:ea typeface="+mn-ea"/>
                <a:cs typeface="Arial" charset="0"/>
              </a:defRPr>
            </a:lvl2pPr>
            <a:lvl3pPr algn="l" rtl="0" fontAlgn="base">
              <a:spcBef>
                <a:spcPct val="0"/>
              </a:spcBef>
              <a:spcAft>
                <a:spcPct val="0"/>
              </a:spcAft>
              <a:defRPr lang="de-DE" sz="2400" kern="1200" dirty="0" smtClean="0">
                <a:solidFill>
                  <a:srgbClr val="265E87"/>
                </a:solidFill>
                <a:latin typeface="DIN-Bold" pitchFamily="34" charset="0"/>
                <a:ea typeface="+mn-ea"/>
                <a:cs typeface="Arial" charset="0"/>
              </a:defRPr>
            </a:lvl3pPr>
            <a:lvl4pPr algn="l" rtl="0" fontAlgn="base">
              <a:spcBef>
                <a:spcPct val="0"/>
              </a:spcBef>
              <a:spcAft>
                <a:spcPct val="0"/>
              </a:spcAft>
              <a:defRPr lang="de-DE" sz="2400" kern="1200" dirty="0" smtClean="0">
                <a:solidFill>
                  <a:srgbClr val="265E87"/>
                </a:solidFill>
                <a:latin typeface="DIN-Bold" pitchFamily="34" charset="0"/>
                <a:ea typeface="+mn-ea"/>
                <a:cs typeface="Arial" charset="0"/>
              </a:defRPr>
            </a:lvl4pPr>
            <a:lvl5pPr algn="l" rtl="0" fontAlgn="base">
              <a:spcBef>
                <a:spcPct val="0"/>
              </a:spcBef>
              <a:spcAft>
                <a:spcPct val="0"/>
              </a:spcAft>
              <a:defRPr lang="en-US" sz="2400" kern="1200" dirty="0">
                <a:solidFill>
                  <a:srgbClr val="265E87"/>
                </a:solidFill>
                <a:latin typeface="DIN-Bold" pitchFamily="34" charset="0"/>
                <a:ea typeface="+mn-ea"/>
                <a:cs typeface="Arial" charset="0"/>
              </a:defRPr>
            </a:lvl5pPr>
          </a:lstStyle>
          <a:p>
            <a:pPr lvl="0"/>
            <a:r>
              <a:rPr lang="en-US" noProof="0" dirty="0" err="1"/>
              <a:t>Textmasterformat</a:t>
            </a:r>
            <a:r>
              <a:rPr lang="en-US" noProof="0" dirty="0"/>
              <a:t> </a:t>
            </a:r>
            <a:r>
              <a:rPr lang="en-US" noProof="0" dirty="0" err="1"/>
              <a:t>bearbeiten</a:t>
            </a:r>
            <a:endParaRPr lang="en-US" noProof="0" dirty="0"/>
          </a:p>
        </p:txBody>
      </p:sp>
      <p:sp>
        <p:nvSpPr>
          <p:cNvPr id="16" name="Content Placeholder 15"/>
          <p:cNvSpPr>
            <a:spLocks noGrp="1"/>
          </p:cNvSpPr>
          <p:nvPr>
            <p:ph sz="quarter" idx="14"/>
          </p:nvPr>
        </p:nvSpPr>
        <p:spPr>
          <a:xfrm>
            <a:off x="395288" y="915566"/>
            <a:ext cx="8569325" cy="3743994"/>
          </a:xfrm>
          <a:prstGeom prst="rect">
            <a:avLst/>
          </a:prstGeom>
        </p:spPr>
        <p:txBody>
          <a:bodyPr vert="horz"/>
          <a:lstStyle>
            <a:lvl1pPr marL="342900" indent="-342900">
              <a:spcBef>
                <a:spcPts val="0"/>
              </a:spcBef>
              <a:buClr>
                <a:schemeClr val="tx2"/>
              </a:buClr>
              <a:buSzPct val="80000"/>
              <a:buFont typeface="Wingdings" charset="2"/>
              <a:buChar char="q"/>
              <a:defRPr sz="2000">
                <a:latin typeface="Tw Cen MT"/>
                <a:cs typeface="Tw Cen MT"/>
              </a:defRPr>
            </a:lvl1pPr>
            <a:lvl2pPr marL="742950" indent="-285750">
              <a:buClr>
                <a:schemeClr val="accent6"/>
              </a:buClr>
              <a:buSzPct val="80000"/>
              <a:buFont typeface="Wingdings" charset="2"/>
              <a:buChar char="q"/>
              <a:defRPr sz="1800">
                <a:latin typeface="Tw Cen MT"/>
                <a:cs typeface="Tw Cen MT"/>
              </a:defRPr>
            </a:lvl2pPr>
            <a:lvl3pPr marL="1143000" indent="-228600">
              <a:buClr>
                <a:schemeClr val="accent3"/>
              </a:buClr>
              <a:buSzPct val="120000"/>
              <a:buFont typeface="Wingdings" charset="2"/>
              <a:buChar char="§"/>
              <a:defRPr sz="1600">
                <a:latin typeface="Tw Cen MT"/>
                <a:cs typeface="Tw Cen MT"/>
              </a:defRPr>
            </a:lvl3pPr>
            <a:lvl4pPr marL="1600200" indent="-228600">
              <a:buClr>
                <a:schemeClr val="accent5"/>
              </a:buClr>
              <a:buSzPct val="120000"/>
              <a:buFont typeface="Wingdings" charset="2"/>
              <a:buChar char="§"/>
              <a:defRPr sz="1400">
                <a:latin typeface="Tw Cen MT"/>
                <a:cs typeface="Tw Cen MT"/>
              </a:defRPr>
            </a:lvl4pPr>
            <a:lvl5pPr marL="2057400" indent="-228600">
              <a:buClr>
                <a:schemeClr val="accent4"/>
              </a:buClr>
              <a:buSzPct val="120000"/>
              <a:buFont typeface="Wingdings" charset="2"/>
              <a:buChar char="§"/>
              <a:defRPr sz="1400">
                <a:latin typeface="Tw Cen MT"/>
                <a:cs typeface="Tw Cen M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Slide Number Placeholder 5"/>
          <p:cNvSpPr>
            <a:spLocks noGrp="1"/>
          </p:cNvSpPr>
          <p:nvPr>
            <p:ph type="sldNum" sz="quarter" idx="4"/>
          </p:nvPr>
        </p:nvSpPr>
        <p:spPr>
          <a:xfrm>
            <a:off x="-788" y="4714542"/>
            <a:ext cx="504056" cy="287338"/>
          </a:xfrm>
          <a:prstGeom prst="rect">
            <a:avLst/>
          </a:prstGeom>
        </p:spPr>
        <p:txBody>
          <a:bodyPr vert="horz" lIns="91440" tIns="45720" rIns="91440" bIns="45720" rtlCol="0" anchor="ctr"/>
          <a:lstStyle>
            <a:lvl1pPr algn="l" fontAlgn="auto">
              <a:spcBef>
                <a:spcPts val="0"/>
              </a:spcBef>
              <a:spcAft>
                <a:spcPts val="0"/>
              </a:spcAft>
              <a:defRPr sz="1200" b="1" smtClean="0">
                <a:solidFill>
                  <a:srgbClr val="265E87"/>
                </a:solidFill>
                <a:latin typeface="Tw Cen MT"/>
                <a:cs typeface="Tw Cen MT"/>
              </a:defRPr>
            </a:lvl1pPr>
          </a:lstStyle>
          <a:p>
            <a:pPr>
              <a:defRPr/>
            </a:pPr>
            <a:fld id="{2DA1BE7D-6820-4450-ACB1-CA4C41F17A73}" type="slidenum">
              <a:rPr lang="en-US" smtClean="0"/>
              <a:pPr>
                <a:defRPr/>
              </a:pPr>
              <a:t>‹#›</a:t>
            </a:fld>
            <a:endParaRPr lang="en-US" dirty="0"/>
          </a:p>
        </p:txBody>
      </p:sp>
      <p:sp>
        <p:nvSpPr>
          <p:cNvPr id="7" name="Footer Placeholder 1"/>
          <p:cNvSpPr>
            <a:spLocks noGrp="1"/>
          </p:cNvSpPr>
          <p:nvPr>
            <p:ph type="ftr" sz="quarter" idx="3"/>
          </p:nvPr>
        </p:nvSpPr>
        <p:spPr>
          <a:xfrm>
            <a:off x="1743838" y="4767263"/>
            <a:ext cx="5656324" cy="274637"/>
          </a:xfrm>
          <a:prstGeom prst="rect">
            <a:avLst/>
          </a:prstGeom>
        </p:spPr>
        <p:txBody>
          <a:bodyPr vert="horz" lIns="91440" tIns="45720" rIns="91440" bIns="45720" rtlCol="0" anchor="ctr"/>
          <a:lstStyle>
            <a:lvl1pPr algn="ctr">
              <a:defRPr sz="1100">
                <a:solidFill>
                  <a:schemeClr val="tx1">
                    <a:tint val="75000"/>
                  </a:schemeClr>
                </a:solidFill>
                <a:latin typeface="Tw Cen MT"/>
                <a:cs typeface="Tw Cen MT"/>
              </a:defRPr>
            </a:lvl1pPr>
          </a:lstStyle>
          <a:p>
            <a:r>
              <a:rPr lang="en-US"/>
              <a:t>© Prof. J. Castrillon. Keynote, CODAI 2023</a:t>
            </a:r>
            <a:endParaRPr lang="en-US" dirty="0"/>
          </a:p>
        </p:txBody>
      </p:sp>
    </p:spTree>
    <p:extLst>
      <p:ext uri="{BB962C8B-B14F-4D97-AF65-F5344CB8AC3E}">
        <p14:creationId xmlns:p14="http://schemas.microsoft.com/office/powerpoint/2010/main" val="3853183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2cols">
    <p:spTree>
      <p:nvGrpSpPr>
        <p:cNvPr id="1" name=""/>
        <p:cNvGrpSpPr/>
        <p:nvPr/>
      </p:nvGrpSpPr>
      <p:grpSpPr>
        <a:xfrm>
          <a:off x="0" y="0"/>
          <a:ext cx="0" cy="0"/>
          <a:chOff x="0" y="0"/>
          <a:chExt cx="0" cy="0"/>
        </a:xfrm>
      </p:grpSpPr>
      <p:sp>
        <p:nvSpPr>
          <p:cNvPr id="6" name="Content Placeholder 15"/>
          <p:cNvSpPr>
            <a:spLocks noGrp="1"/>
          </p:cNvSpPr>
          <p:nvPr>
            <p:ph sz="quarter" idx="14"/>
          </p:nvPr>
        </p:nvSpPr>
        <p:spPr>
          <a:xfrm>
            <a:off x="395289" y="915988"/>
            <a:ext cx="4320728" cy="3743994"/>
          </a:xfrm>
          <a:prstGeom prst="rect">
            <a:avLst/>
          </a:prstGeom>
        </p:spPr>
        <p:txBody>
          <a:bodyPr vert="horz"/>
          <a:lstStyle>
            <a:lvl1pPr marL="342900" indent="-342900">
              <a:spcBef>
                <a:spcPts val="0"/>
              </a:spcBef>
              <a:buClr>
                <a:schemeClr val="tx2"/>
              </a:buClr>
              <a:buSzPct val="80000"/>
              <a:buFont typeface="Wingdings" charset="2"/>
              <a:buChar char="q"/>
              <a:defRPr sz="2000">
                <a:latin typeface="Tw Cen MT"/>
                <a:cs typeface="Tw Cen MT"/>
              </a:defRPr>
            </a:lvl1pPr>
            <a:lvl2pPr marL="742950" indent="-285750">
              <a:buClr>
                <a:schemeClr val="accent6"/>
              </a:buClr>
              <a:buSzPct val="80000"/>
              <a:buFont typeface="Wingdings" charset="2"/>
              <a:buChar char="q"/>
              <a:defRPr sz="1800">
                <a:latin typeface="Tw Cen MT"/>
                <a:cs typeface="Tw Cen MT"/>
              </a:defRPr>
            </a:lvl2pPr>
            <a:lvl3pPr marL="1143000" indent="-228600">
              <a:buClr>
                <a:schemeClr val="accent3"/>
              </a:buClr>
              <a:buSzPct val="120000"/>
              <a:buFont typeface="Wingdings" charset="2"/>
              <a:buChar char="§"/>
              <a:defRPr sz="1600">
                <a:latin typeface="Tw Cen MT"/>
                <a:cs typeface="Tw Cen MT"/>
              </a:defRPr>
            </a:lvl3pPr>
            <a:lvl4pPr marL="1600200" indent="-228600">
              <a:buClr>
                <a:schemeClr val="accent5"/>
              </a:buClr>
              <a:buSzPct val="120000"/>
              <a:buFont typeface="Wingdings" charset="2"/>
              <a:buChar char="§"/>
              <a:defRPr sz="1400">
                <a:latin typeface="Tw Cen MT"/>
                <a:cs typeface="Tw Cen MT"/>
              </a:defRPr>
            </a:lvl4pPr>
            <a:lvl5pPr marL="2057400" indent="-228600">
              <a:buClr>
                <a:schemeClr val="accent4"/>
              </a:buClr>
              <a:buSzPct val="120000"/>
              <a:buFont typeface="Wingdings" charset="2"/>
              <a:buChar char="§"/>
              <a:defRPr sz="1400">
                <a:latin typeface="Tw Cen MT"/>
                <a:cs typeface="Tw Cen M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15"/>
          <p:cNvSpPr>
            <a:spLocks noGrp="1"/>
          </p:cNvSpPr>
          <p:nvPr>
            <p:ph sz="quarter" idx="15"/>
          </p:nvPr>
        </p:nvSpPr>
        <p:spPr>
          <a:xfrm>
            <a:off x="4716016" y="915988"/>
            <a:ext cx="4248597" cy="3743994"/>
          </a:xfrm>
          <a:prstGeom prst="rect">
            <a:avLst/>
          </a:prstGeom>
        </p:spPr>
        <p:txBody>
          <a:bodyPr vert="horz"/>
          <a:lstStyle>
            <a:lvl1pPr marL="342900" indent="-342900">
              <a:spcBef>
                <a:spcPts val="0"/>
              </a:spcBef>
              <a:buClr>
                <a:schemeClr val="tx2"/>
              </a:buClr>
              <a:buSzPct val="80000"/>
              <a:buFont typeface="Wingdings" charset="2"/>
              <a:buChar char="q"/>
              <a:defRPr sz="2000">
                <a:latin typeface="Tw Cen MT"/>
                <a:cs typeface="Tw Cen MT"/>
              </a:defRPr>
            </a:lvl1pPr>
            <a:lvl2pPr marL="742950" indent="-285750">
              <a:buClr>
                <a:schemeClr val="accent6"/>
              </a:buClr>
              <a:buSzPct val="80000"/>
              <a:buFont typeface="Wingdings" charset="2"/>
              <a:buChar char="q"/>
              <a:defRPr sz="1800">
                <a:latin typeface="Tw Cen MT"/>
                <a:cs typeface="Tw Cen MT"/>
              </a:defRPr>
            </a:lvl2pPr>
            <a:lvl3pPr marL="1143000" indent="-228600">
              <a:buClr>
                <a:schemeClr val="accent3"/>
              </a:buClr>
              <a:buSzPct val="120000"/>
              <a:buFont typeface="Wingdings" charset="2"/>
              <a:buChar char="§"/>
              <a:defRPr sz="1600">
                <a:latin typeface="Tw Cen MT"/>
                <a:cs typeface="Tw Cen MT"/>
              </a:defRPr>
            </a:lvl3pPr>
            <a:lvl4pPr marL="1600200" indent="-228600">
              <a:buClr>
                <a:schemeClr val="accent5"/>
              </a:buClr>
              <a:buSzPct val="120000"/>
              <a:buFont typeface="Wingdings" charset="2"/>
              <a:buChar char="§"/>
              <a:defRPr sz="1400">
                <a:latin typeface="Tw Cen MT"/>
                <a:cs typeface="Tw Cen MT"/>
              </a:defRPr>
            </a:lvl4pPr>
            <a:lvl5pPr marL="2057400" indent="-228600">
              <a:buClr>
                <a:schemeClr val="accent4"/>
              </a:buClr>
              <a:buSzPct val="120000"/>
              <a:buFont typeface="Wingdings" charset="2"/>
              <a:buChar char="§"/>
              <a:defRPr sz="1400">
                <a:latin typeface="Tw Cen MT"/>
                <a:cs typeface="Tw Cen M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Textplatzhalter 11"/>
          <p:cNvSpPr>
            <a:spLocks noGrp="1"/>
          </p:cNvSpPr>
          <p:nvPr>
            <p:ph type="body" sz="quarter" idx="16"/>
          </p:nvPr>
        </p:nvSpPr>
        <p:spPr>
          <a:xfrm>
            <a:off x="395288" y="195486"/>
            <a:ext cx="6913562" cy="504825"/>
          </a:xfrm>
          <a:prstGeom prst="rect">
            <a:avLst/>
          </a:prstGeom>
        </p:spPr>
        <p:txBody>
          <a:bodyPr/>
          <a:lstStyle>
            <a:lvl1pPr marL="0" indent="0" algn="l" rtl="0" fontAlgn="base">
              <a:spcBef>
                <a:spcPct val="0"/>
              </a:spcBef>
              <a:spcAft>
                <a:spcPct val="0"/>
              </a:spcAft>
              <a:buNone/>
              <a:defRPr lang="de-DE" sz="2400" b="1" kern="1200" dirty="0" smtClean="0">
                <a:solidFill>
                  <a:srgbClr val="265E87"/>
                </a:solidFill>
                <a:latin typeface="Tw Cen MT"/>
                <a:ea typeface="+mn-ea"/>
                <a:cs typeface="Tw Cen MT"/>
              </a:defRPr>
            </a:lvl1pPr>
            <a:lvl2pPr algn="l" rtl="0" fontAlgn="base">
              <a:spcBef>
                <a:spcPct val="0"/>
              </a:spcBef>
              <a:spcAft>
                <a:spcPct val="0"/>
              </a:spcAft>
              <a:defRPr lang="de-DE" sz="2400" kern="1200" dirty="0" smtClean="0">
                <a:solidFill>
                  <a:srgbClr val="265E87"/>
                </a:solidFill>
                <a:latin typeface="DIN-Bold" pitchFamily="34" charset="0"/>
                <a:ea typeface="+mn-ea"/>
                <a:cs typeface="Arial" charset="0"/>
              </a:defRPr>
            </a:lvl2pPr>
            <a:lvl3pPr algn="l" rtl="0" fontAlgn="base">
              <a:spcBef>
                <a:spcPct val="0"/>
              </a:spcBef>
              <a:spcAft>
                <a:spcPct val="0"/>
              </a:spcAft>
              <a:defRPr lang="de-DE" sz="2400" kern="1200" dirty="0" smtClean="0">
                <a:solidFill>
                  <a:srgbClr val="265E87"/>
                </a:solidFill>
                <a:latin typeface="DIN-Bold" pitchFamily="34" charset="0"/>
                <a:ea typeface="+mn-ea"/>
                <a:cs typeface="Arial" charset="0"/>
              </a:defRPr>
            </a:lvl3pPr>
            <a:lvl4pPr algn="l" rtl="0" fontAlgn="base">
              <a:spcBef>
                <a:spcPct val="0"/>
              </a:spcBef>
              <a:spcAft>
                <a:spcPct val="0"/>
              </a:spcAft>
              <a:defRPr lang="de-DE" sz="2400" kern="1200" dirty="0" smtClean="0">
                <a:solidFill>
                  <a:srgbClr val="265E87"/>
                </a:solidFill>
                <a:latin typeface="DIN-Bold" pitchFamily="34" charset="0"/>
                <a:ea typeface="+mn-ea"/>
                <a:cs typeface="Arial" charset="0"/>
              </a:defRPr>
            </a:lvl4pPr>
            <a:lvl5pPr algn="l" rtl="0" fontAlgn="base">
              <a:spcBef>
                <a:spcPct val="0"/>
              </a:spcBef>
              <a:spcAft>
                <a:spcPct val="0"/>
              </a:spcAft>
              <a:defRPr lang="en-US" sz="2400" kern="1200" dirty="0">
                <a:solidFill>
                  <a:srgbClr val="265E87"/>
                </a:solidFill>
                <a:latin typeface="DIN-Bold" pitchFamily="34" charset="0"/>
                <a:ea typeface="+mn-ea"/>
                <a:cs typeface="Arial" charset="0"/>
              </a:defRPr>
            </a:lvl5pPr>
          </a:lstStyle>
          <a:p>
            <a:pPr lvl="0"/>
            <a:r>
              <a:rPr lang="en-US" noProof="0" dirty="0" err="1"/>
              <a:t>Textmasterformat</a:t>
            </a:r>
            <a:r>
              <a:rPr lang="en-US" noProof="0" dirty="0"/>
              <a:t> </a:t>
            </a:r>
            <a:r>
              <a:rPr lang="en-US" noProof="0" dirty="0" err="1"/>
              <a:t>bearbeiten</a:t>
            </a:r>
            <a:endParaRPr lang="en-US" noProof="0" dirty="0"/>
          </a:p>
        </p:txBody>
      </p:sp>
      <p:sp>
        <p:nvSpPr>
          <p:cNvPr id="18" name="Slide Number Placeholder 5"/>
          <p:cNvSpPr>
            <a:spLocks noGrp="1"/>
          </p:cNvSpPr>
          <p:nvPr>
            <p:ph type="sldNum" sz="quarter" idx="4"/>
          </p:nvPr>
        </p:nvSpPr>
        <p:spPr>
          <a:xfrm>
            <a:off x="-788" y="4714542"/>
            <a:ext cx="504056" cy="287338"/>
          </a:xfrm>
          <a:prstGeom prst="rect">
            <a:avLst/>
          </a:prstGeom>
        </p:spPr>
        <p:txBody>
          <a:bodyPr vert="horz" lIns="91440" tIns="45720" rIns="91440" bIns="45720" rtlCol="0" anchor="ctr"/>
          <a:lstStyle>
            <a:lvl1pPr algn="l" fontAlgn="auto">
              <a:spcBef>
                <a:spcPts val="0"/>
              </a:spcBef>
              <a:spcAft>
                <a:spcPts val="0"/>
              </a:spcAft>
              <a:defRPr sz="1200" b="1" smtClean="0">
                <a:solidFill>
                  <a:srgbClr val="265E87"/>
                </a:solidFill>
                <a:latin typeface="Tw Cen MT"/>
                <a:cs typeface="Tw Cen MT"/>
              </a:defRPr>
            </a:lvl1pPr>
          </a:lstStyle>
          <a:p>
            <a:pPr>
              <a:defRPr/>
            </a:pPr>
            <a:fld id="{2DA1BE7D-6820-4450-ACB1-CA4C41F17A73}" type="slidenum">
              <a:rPr lang="en-US" smtClean="0"/>
              <a:pPr>
                <a:defRPr/>
              </a:pPr>
              <a:t>‹#›</a:t>
            </a:fld>
            <a:endParaRPr lang="en-US" dirty="0"/>
          </a:p>
        </p:txBody>
      </p:sp>
      <p:sp>
        <p:nvSpPr>
          <p:cNvPr id="10" name="Footer Placeholder 1"/>
          <p:cNvSpPr>
            <a:spLocks noGrp="1"/>
          </p:cNvSpPr>
          <p:nvPr>
            <p:ph type="ftr" sz="quarter" idx="3"/>
          </p:nvPr>
        </p:nvSpPr>
        <p:spPr>
          <a:xfrm>
            <a:off x="1743838" y="4767263"/>
            <a:ext cx="5656324" cy="274637"/>
          </a:xfrm>
          <a:prstGeom prst="rect">
            <a:avLst/>
          </a:prstGeom>
        </p:spPr>
        <p:txBody>
          <a:bodyPr vert="horz" lIns="91440" tIns="45720" rIns="91440" bIns="45720" rtlCol="0" anchor="ctr"/>
          <a:lstStyle>
            <a:lvl1pPr algn="ctr">
              <a:defRPr sz="1100">
                <a:solidFill>
                  <a:schemeClr val="tx1">
                    <a:tint val="75000"/>
                  </a:schemeClr>
                </a:solidFill>
                <a:latin typeface="Tw Cen MT"/>
                <a:cs typeface="Tw Cen MT"/>
              </a:defRPr>
            </a:lvl1pPr>
          </a:lstStyle>
          <a:p>
            <a:r>
              <a:rPr lang="en-US"/>
              <a:t>© Prof. J. Castrillon. Keynote, CODAI 2023</a:t>
            </a:r>
            <a:endParaRPr lang="en-US" dirty="0"/>
          </a:p>
        </p:txBody>
      </p:sp>
    </p:spTree>
    <p:extLst>
      <p:ext uri="{BB962C8B-B14F-4D97-AF65-F5344CB8AC3E}">
        <p14:creationId xmlns:p14="http://schemas.microsoft.com/office/powerpoint/2010/main" val="1820558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2DA1BE7D-6820-4450-ACB1-CA4C41F17A73}" type="slidenum">
              <a:rPr lang="en-US" smtClean="0"/>
              <a:pPr>
                <a:defRPr/>
              </a:pPr>
              <a:t>‹#›</a:t>
            </a:fld>
            <a:endParaRPr lang="en-US" dirty="0"/>
          </a:p>
        </p:txBody>
      </p:sp>
      <p:sp>
        <p:nvSpPr>
          <p:cNvPr id="5" name="Textplatzhalter 11"/>
          <p:cNvSpPr>
            <a:spLocks noGrp="1"/>
          </p:cNvSpPr>
          <p:nvPr>
            <p:ph type="body" sz="quarter" idx="12"/>
          </p:nvPr>
        </p:nvSpPr>
        <p:spPr>
          <a:xfrm>
            <a:off x="395288" y="195486"/>
            <a:ext cx="6913562" cy="504825"/>
          </a:xfrm>
          <a:prstGeom prst="rect">
            <a:avLst/>
          </a:prstGeom>
        </p:spPr>
        <p:txBody>
          <a:bodyPr/>
          <a:lstStyle>
            <a:lvl1pPr marL="0" indent="0" algn="l" rtl="0" fontAlgn="base">
              <a:spcBef>
                <a:spcPct val="0"/>
              </a:spcBef>
              <a:spcAft>
                <a:spcPct val="0"/>
              </a:spcAft>
              <a:buNone/>
              <a:defRPr lang="de-DE" sz="2400" b="1" kern="1200" dirty="0" smtClean="0">
                <a:solidFill>
                  <a:srgbClr val="265E87"/>
                </a:solidFill>
                <a:latin typeface="Tw Cen MT"/>
                <a:ea typeface="+mn-ea"/>
                <a:cs typeface="Tw Cen MT"/>
              </a:defRPr>
            </a:lvl1pPr>
            <a:lvl2pPr algn="l" rtl="0" fontAlgn="base">
              <a:spcBef>
                <a:spcPct val="0"/>
              </a:spcBef>
              <a:spcAft>
                <a:spcPct val="0"/>
              </a:spcAft>
              <a:defRPr lang="de-DE" sz="2400" kern="1200" dirty="0" smtClean="0">
                <a:solidFill>
                  <a:srgbClr val="265E87"/>
                </a:solidFill>
                <a:latin typeface="DIN-Bold" pitchFamily="34" charset="0"/>
                <a:ea typeface="+mn-ea"/>
                <a:cs typeface="Arial" charset="0"/>
              </a:defRPr>
            </a:lvl2pPr>
            <a:lvl3pPr algn="l" rtl="0" fontAlgn="base">
              <a:spcBef>
                <a:spcPct val="0"/>
              </a:spcBef>
              <a:spcAft>
                <a:spcPct val="0"/>
              </a:spcAft>
              <a:defRPr lang="de-DE" sz="2400" kern="1200" dirty="0" smtClean="0">
                <a:solidFill>
                  <a:srgbClr val="265E87"/>
                </a:solidFill>
                <a:latin typeface="DIN-Bold" pitchFamily="34" charset="0"/>
                <a:ea typeface="+mn-ea"/>
                <a:cs typeface="Arial" charset="0"/>
              </a:defRPr>
            </a:lvl3pPr>
            <a:lvl4pPr algn="l" rtl="0" fontAlgn="base">
              <a:spcBef>
                <a:spcPct val="0"/>
              </a:spcBef>
              <a:spcAft>
                <a:spcPct val="0"/>
              </a:spcAft>
              <a:defRPr lang="de-DE" sz="2400" kern="1200" dirty="0" smtClean="0">
                <a:solidFill>
                  <a:srgbClr val="265E87"/>
                </a:solidFill>
                <a:latin typeface="DIN-Bold" pitchFamily="34" charset="0"/>
                <a:ea typeface="+mn-ea"/>
                <a:cs typeface="Arial" charset="0"/>
              </a:defRPr>
            </a:lvl4pPr>
            <a:lvl5pPr algn="l" rtl="0" fontAlgn="base">
              <a:spcBef>
                <a:spcPct val="0"/>
              </a:spcBef>
              <a:spcAft>
                <a:spcPct val="0"/>
              </a:spcAft>
              <a:defRPr lang="en-US" sz="2400" kern="1200" dirty="0">
                <a:solidFill>
                  <a:srgbClr val="265E87"/>
                </a:solidFill>
                <a:latin typeface="DIN-Bold" pitchFamily="34" charset="0"/>
                <a:ea typeface="+mn-ea"/>
                <a:cs typeface="Arial" charset="0"/>
              </a:defRPr>
            </a:lvl5pPr>
          </a:lstStyle>
          <a:p>
            <a:pPr lvl="0"/>
            <a:r>
              <a:rPr lang="en-US" noProof="0" dirty="0" err="1"/>
              <a:t>Textmasterformat</a:t>
            </a:r>
            <a:r>
              <a:rPr lang="en-US" noProof="0" dirty="0"/>
              <a:t> </a:t>
            </a:r>
            <a:r>
              <a:rPr lang="en-US" noProof="0" dirty="0" err="1"/>
              <a:t>bearbeiten</a:t>
            </a:r>
            <a:endParaRPr lang="en-US" noProof="0" dirty="0"/>
          </a:p>
        </p:txBody>
      </p:sp>
      <p:sp>
        <p:nvSpPr>
          <p:cNvPr id="7" name="Footer Placeholder 1"/>
          <p:cNvSpPr>
            <a:spLocks noGrp="1"/>
          </p:cNvSpPr>
          <p:nvPr>
            <p:ph type="ftr" sz="quarter" idx="3"/>
          </p:nvPr>
        </p:nvSpPr>
        <p:spPr>
          <a:xfrm>
            <a:off x="1743838" y="4767263"/>
            <a:ext cx="5656324" cy="274637"/>
          </a:xfrm>
          <a:prstGeom prst="rect">
            <a:avLst/>
          </a:prstGeom>
        </p:spPr>
        <p:txBody>
          <a:bodyPr vert="horz" lIns="91440" tIns="45720" rIns="91440" bIns="45720" rtlCol="0" anchor="ctr"/>
          <a:lstStyle>
            <a:lvl1pPr algn="ctr">
              <a:defRPr sz="1100">
                <a:solidFill>
                  <a:schemeClr val="tx1">
                    <a:tint val="75000"/>
                  </a:schemeClr>
                </a:solidFill>
                <a:latin typeface="Tw Cen MT"/>
                <a:cs typeface="Tw Cen MT"/>
              </a:defRPr>
            </a:lvl1pPr>
          </a:lstStyle>
          <a:p>
            <a:r>
              <a:rPr lang="en-US"/>
              <a:t>© Prof. J. Castrillon. Keynote, CODAI 2023</a:t>
            </a:r>
            <a:endParaRPr lang="en-US" dirty="0"/>
          </a:p>
        </p:txBody>
      </p:sp>
    </p:spTree>
    <p:extLst>
      <p:ext uri="{BB962C8B-B14F-4D97-AF65-F5344CB8AC3E}">
        <p14:creationId xmlns:p14="http://schemas.microsoft.com/office/powerpoint/2010/main" val="940739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3" name="Title 1"/>
          <p:cNvSpPr txBox="1">
            <a:spLocks/>
          </p:cNvSpPr>
          <p:nvPr/>
        </p:nvSpPr>
        <p:spPr>
          <a:xfrm>
            <a:off x="755650" y="1270000"/>
            <a:ext cx="7632700" cy="1727200"/>
          </a:xfrm>
          <a:prstGeom prst="rect">
            <a:avLst/>
          </a:prstGeom>
        </p:spPr>
        <p:txBody>
          <a:bodyPr lIns="91399" tIns="45702" rIns="35982" bIns="45702"/>
          <a:lstStyle>
            <a:lvl1pPr algn="l" defTabSz="2968782" rtl="0" eaLnBrk="1" latinLnBrk="0" hangingPunct="1">
              <a:spcBef>
                <a:spcPct val="0"/>
              </a:spcBef>
              <a:buNone/>
              <a:defRPr lang="en-US" sz="9600" kern="1200" dirty="0">
                <a:solidFill>
                  <a:srgbClr val="265E87"/>
                </a:solidFill>
                <a:latin typeface="DIN-Bold" pitchFamily="34" charset="0"/>
                <a:ea typeface="Verdana" pitchFamily="34" charset="0"/>
                <a:cs typeface="Verdana" pitchFamily="34" charset="0"/>
              </a:defRPr>
            </a:lvl1pPr>
          </a:lstStyle>
          <a:p>
            <a:pPr fontAlgn="auto">
              <a:spcAft>
                <a:spcPts val="0"/>
              </a:spcAft>
              <a:defRPr/>
            </a:pPr>
            <a:endParaRPr lang="en-US" sz="4800" noProof="0">
              <a:latin typeface="Tw Cen MT"/>
              <a:cs typeface="Tw Cen MT"/>
            </a:endParaRPr>
          </a:p>
        </p:txBody>
      </p:sp>
      <p:sp>
        <p:nvSpPr>
          <p:cNvPr id="10" name="Titel 9"/>
          <p:cNvSpPr>
            <a:spLocks noGrp="1"/>
          </p:cNvSpPr>
          <p:nvPr>
            <p:ph type="title"/>
          </p:nvPr>
        </p:nvSpPr>
        <p:spPr>
          <a:xfrm>
            <a:off x="755650" y="1419622"/>
            <a:ext cx="7869486" cy="857250"/>
          </a:xfrm>
          <a:prstGeom prst="rect">
            <a:avLst/>
          </a:prstGeom>
        </p:spPr>
        <p:txBody>
          <a:bodyPr/>
          <a:lstStyle>
            <a:lvl1pPr algn="l">
              <a:defRPr lang="en-US" sz="4800" b="1" kern="1200" dirty="0" smtClean="0">
                <a:solidFill>
                  <a:srgbClr val="E87B14"/>
                </a:solidFill>
                <a:latin typeface="Tw Cen MT"/>
                <a:ea typeface="Verdana" pitchFamily="34" charset="0"/>
                <a:cs typeface="Tw Cen MT"/>
              </a:defRPr>
            </a:lvl1pPr>
          </a:lstStyle>
          <a:p>
            <a:pPr fontAlgn="auto">
              <a:spcAft>
                <a:spcPts val="0"/>
              </a:spcAft>
              <a:defRPr/>
            </a:pPr>
            <a:endParaRPr lang="en-US" sz="4800" noProof="0" dirty="0"/>
          </a:p>
        </p:txBody>
      </p:sp>
      <p:sp>
        <p:nvSpPr>
          <p:cNvPr id="14" name="Content Placeholder 15"/>
          <p:cNvSpPr>
            <a:spLocks noGrp="1"/>
          </p:cNvSpPr>
          <p:nvPr>
            <p:ph sz="quarter" idx="14"/>
          </p:nvPr>
        </p:nvSpPr>
        <p:spPr>
          <a:xfrm>
            <a:off x="2267745" y="2355726"/>
            <a:ext cx="5256584" cy="2304256"/>
          </a:xfrm>
          <a:prstGeom prst="rect">
            <a:avLst/>
          </a:prstGeom>
        </p:spPr>
        <p:txBody>
          <a:bodyPr vert="horz"/>
          <a:lstStyle>
            <a:lvl1pPr marL="342900" indent="-342900">
              <a:spcBef>
                <a:spcPts val="0"/>
              </a:spcBef>
              <a:buClr>
                <a:schemeClr val="tx2"/>
              </a:buClr>
              <a:buSzPct val="80000"/>
              <a:buFont typeface="Wingdings" charset="2"/>
              <a:buChar char="q"/>
              <a:defRPr sz="2400">
                <a:latin typeface="Tw Cen MT"/>
                <a:cs typeface="Tw Cen MT"/>
              </a:defRPr>
            </a:lvl1pPr>
            <a:lvl2pPr marL="742950" indent="-285750">
              <a:buClr>
                <a:schemeClr val="accent6"/>
              </a:buClr>
              <a:buSzPct val="80000"/>
              <a:buFont typeface="Wingdings" charset="2"/>
              <a:buChar char="q"/>
              <a:defRPr sz="2000">
                <a:latin typeface="Tw Cen MT"/>
                <a:cs typeface="Tw Cen MT"/>
              </a:defRPr>
            </a:lvl2pPr>
            <a:lvl3pPr marL="1143000" indent="-228600">
              <a:buClr>
                <a:schemeClr val="accent3"/>
              </a:buClr>
              <a:buSzPct val="120000"/>
              <a:buFont typeface="Wingdings" charset="2"/>
              <a:buChar char="§"/>
              <a:defRPr sz="1800">
                <a:latin typeface="Tw Cen MT"/>
                <a:cs typeface="Tw Cen MT"/>
              </a:defRPr>
            </a:lvl3pPr>
            <a:lvl4pPr marL="1600200" indent="-228600">
              <a:buClr>
                <a:schemeClr val="accent5"/>
              </a:buClr>
              <a:buSzPct val="120000"/>
              <a:buFont typeface="Wingdings" charset="2"/>
              <a:buChar char="§"/>
              <a:defRPr sz="1600">
                <a:latin typeface="Tw Cen MT"/>
                <a:cs typeface="Tw Cen MT"/>
              </a:defRPr>
            </a:lvl4pPr>
            <a:lvl5pPr marL="2057400" indent="-228600">
              <a:buClr>
                <a:schemeClr val="accent4"/>
              </a:buClr>
              <a:buSzPct val="120000"/>
              <a:buFont typeface="Wingdings" charset="2"/>
              <a:buChar char="§"/>
              <a:defRPr sz="1600">
                <a:latin typeface="Tw Cen MT"/>
                <a:cs typeface="Tw Cen M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7" name="Picture 6" descr="2014_01_20-Logo_Compiler_Construction-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123478"/>
            <a:ext cx="1841629" cy="611996"/>
          </a:xfrm>
          <a:prstGeom prst="rect">
            <a:avLst/>
          </a:prstGeom>
        </p:spPr>
      </p:pic>
      <p:sp>
        <p:nvSpPr>
          <p:cNvPr id="8" name="Rectangle 7"/>
          <p:cNvSpPr/>
          <p:nvPr userDrawn="1"/>
        </p:nvSpPr>
        <p:spPr>
          <a:xfrm>
            <a:off x="7668344" y="4112565"/>
            <a:ext cx="1368152" cy="8640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Tw Cen MT"/>
              <a:cs typeface="Tw Cen MT"/>
            </a:endParaRPr>
          </a:p>
        </p:txBody>
      </p:sp>
      <p:sp>
        <p:nvSpPr>
          <p:cNvPr id="9" name="Footer Placeholder 1"/>
          <p:cNvSpPr>
            <a:spLocks noGrp="1"/>
          </p:cNvSpPr>
          <p:nvPr>
            <p:ph type="ftr" sz="quarter" idx="3"/>
          </p:nvPr>
        </p:nvSpPr>
        <p:spPr>
          <a:xfrm>
            <a:off x="1743838" y="4767263"/>
            <a:ext cx="5656324" cy="274637"/>
          </a:xfrm>
          <a:prstGeom prst="rect">
            <a:avLst/>
          </a:prstGeom>
        </p:spPr>
        <p:txBody>
          <a:bodyPr vert="horz" lIns="91440" tIns="45720" rIns="91440" bIns="45720" rtlCol="0" anchor="ctr"/>
          <a:lstStyle>
            <a:lvl1pPr algn="ctr">
              <a:defRPr sz="1100">
                <a:solidFill>
                  <a:schemeClr val="tx1">
                    <a:tint val="75000"/>
                  </a:schemeClr>
                </a:solidFill>
                <a:latin typeface="Tw Cen MT"/>
                <a:cs typeface="Tw Cen MT"/>
              </a:defRPr>
            </a:lvl1pPr>
          </a:lstStyle>
          <a:p>
            <a:r>
              <a:rPr lang="en-US"/>
              <a:t>© Prof. J. Castrillon. Keynote, CODAI 2023</a:t>
            </a:r>
            <a:endParaRPr lang="en-US" dirty="0"/>
          </a:p>
        </p:txBody>
      </p:sp>
    </p:spTree>
    <p:extLst>
      <p:ext uri="{BB962C8B-B14F-4D97-AF65-F5344CB8AC3E}">
        <p14:creationId xmlns:p14="http://schemas.microsoft.com/office/powerpoint/2010/main" val="420987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platzhalter 11"/>
          <p:cNvSpPr>
            <a:spLocks noGrp="1"/>
          </p:cNvSpPr>
          <p:nvPr>
            <p:ph type="body" sz="quarter" idx="12"/>
          </p:nvPr>
        </p:nvSpPr>
        <p:spPr>
          <a:xfrm>
            <a:off x="395288" y="195486"/>
            <a:ext cx="6913562" cy="504825"/>
          </a:xfrm>
          <a:prstGeom prst="rect">
            <a:avLst/>
          </a:prstGeom>
        </p:spPr>
        <p:txBody>
          <a:bodyPr/>
          <a:lstStyle>
            <a:lvl1pPr marL="0" indent="0" algn="l" rtl="0" fontAlgn="base">
              <a:spcBef>
                <a:spcPct val="0"/>
              </a:spcBef>
              <a:spcAft>
                <a:spcPct val="0"/>
              </a:spcAft>
              <a:buNone/>
              <a:defRPr lang="de-DE" sz="2400" b="1" kern="1200" dirty="0" smtClean="0">
                <a:solidFill>
                  <a:srgbClr val="265E87"/>
                </a:solidFill>
                <a:latin typeface="Tw Cen MT"/>
                <a:ea typeface="+mn-ea"/>
                <a:cs typeface="Tw Cen MT"/>
              </a:defRPr>
            </a:lvl1pPr>
            <a:lvl2pPr algn="l" rtl="0" fontAlgn="base">
              <a:spcBef>
                <a:spcPct val="0"/>
              </a:spcBef>
              <a:spcAft>
                <a:spcPct val="0"/>
              </a:spcAft>
              <a:defRPr lang="de-DE" sz="2400" kern="1200" dirty="0" smtClean="0">
                <a:solidFill>
                  <a:srgbClr val="265E87"/>
                </a:solidFill>
                <a:latin typeface="DIN-Bold" pitchFamily="34" charset="0"/>
                <a:ea typeface="+mn-ea"/>
                <a:cs typeface="Arial" charset="0"/>
              </a:defRPr>
            </a:lvl2pPr>
            <a:lvl3pPr algn="l" rtl="0" fontAlgn="base">
              <a:spcBef>
                <a:spcPct val="0"/>
              </a:spcBef>
              <a:spcAft>
                <a:spcPct val="0"/>
              </a:spcAft>
              <a:defRPr lang="de-DE" sz="2400" kern="1200" dirty="0" smtClean="0">
                <a:solidFill>
                  <a:srgbClr val="265E87"/>
                </a:solidFill>
                <a:latin typeface="DIN-Bold" pitchFamily="34" charset="0"/>
                <a:ea typeface="+mn-ea"/>
                <a:cs typeface="Arial" charset="0"/>
              </a:defRPr>
            </a:lvl3pPr>
            <a:lvl4pPr algn="l" rtl="0" fontAlgn="base">
              <a:spcBef>
                <a:spcPct val="0"/>
              </a:spcBef>
              <a:spcAft>
                <a:spcPct val="0"/>
              </a:spcAft>
              <a:defRPr lang="de-DE" sz="2400" kern="1200" dirty="0" smtClean="0">
                <a:solidFill>
                  <a:srgbClr val="265E87"/>
                </a:solidFill>
                <a:latin typeface="DIN-Bold" pitchFamily="34" charset="0"/>
                <a:ea typeface="+mn-ea"/>
                <a:cs typeface="Arial" charset="0"/>
              </a:defRPr>
            </a:lvl4pPr>
            <a:lvl5pPr algn="l" rtl="0" fontAlgn="base">
              <a:spcBef>
                <a:spcPct val="0"/>
              </a:spcBef>
              <a:spcAft>
                <a:spcPct val="0"/>
              </a:spcAft>
              <a:defRPr lang="en-US" sz="2400" kern="1200" dirty="0">
                <a:solidFill>
                  <a:srgbClr val="265E87"/>
                </a:solidFill>
                <a:latin typeface="DIN-Bold" pitchFamily="34" charset="0"/>
                <a:ea typeface="+mn-ea"/>
                <a:cs typeface="Arial" charset="0"/>
              </a:defRPr>
            </a:lvl5pPr>
          </a:lstStyle>
          <a:p>
            <a:pPr lvl="0"/>
            <a:r>
              <a:rPr lang="de-DE" dirty="0"/>
              <a:t>Textmasterformat bearbeiten</a:t>
            </a:r>
          </a:p>
        </p:txBody>
      </p:sp>
      <p:sp>
        <p:nvSpPr>
          <p:cNvPr id="6" name="Rectangle 5"/>
          <p:cNvSpPr/>
          <p:nvPr userDrawn="1"/>
        </p:nvSpPr>
        <p:spPr>
          <a:xfrm>
            <a:off x="748082" y="2600550"/>
            <a:ext cx="720080"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w Cen MT"/>
              <a:cs typeface="Tw Cen MT"/>
            </a:endParaRPr>
          </a:p>
        </p:txBody>
      </p:sp>
      <p:sp>
        <p:nvSpPr>
          <p:cNvPr id="7" name="Rectangle 6"/>
          <p:cNvSpPr/>
          <p:nvPr userDrawn="1"/>
        </p:nvSpPr>
        <p:spPr>
          <a:xfrm>
            <a:off x="1893280" y="2594596"/>
            <a:ext cx="720080" cy="72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w Cen MT"/>
              <a:cs typeface="Tw Cen MT"/>
            </a:endParaRPr>
          </a:p>
        </p:txBody>
      </p:sp>
      <p:sp>
        <p:nvSpPr>
          <p:cNvPr id="8" name="Rectangle 7"/>
          <p:cNvSpPr/>
          <p:nvPr userDrawn="1"/>
        </p:nvSpPr>
        <p:spPr>
          <a:xfrm>
            <a:off x="3117416" y="2594596"/>
            <a:ext cx="720080" cy="72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w Cen MT"/>
              <a:cs typeface="Tw Cen MT"/>
            </a:endParaRPr>
          </a:p>
        </p:txBody>
      </p:sp>
      <p:sp>
        <p:nvSpPr>
          <p:cNvPr id="9" name="Rectangle 8"/>
          <p:cNvSpPr/>
          <p:nvPr userDrawn="1"/>
        </p:nvSpPr>
        <p:spPr>
          <a:xfrm>
            <a:off x="4413560" y="2594596"/>
            <a:ext cx="720080" cy="720080"/>
          </a:xfrm>
          <a:prstGeom prst="rect">
            <a:avLst/>
          </a:prstGeom>
          <a:solidFill>
            <a:srgbClr val="89C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w Cen MT"/>
              <a:cs typeface="Tw Cen MT"/>
            </a:endParaRPr>
          </a:p>
        </p:txBody>
      </p:sp>
      <p:sp>
        <p:nvSpPr>
          <p:cNvPr id="10" name="Rectangle 9"/>
          <p:cNvSpPr/>
          <p:nvPr userDrawn="1"/>
        </p:nvSpPr>
        <p:spPr>
          <a:xfrm>
            <a:off x="748082" y="1544538"/>
            <a:ext cx="720080"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w Cen MT"/>
              <a:cs typeface="Tw Cen MT"/>
            </a:endParaRPr>
          </a:p>
        </p:txBody>
      </p:sp>
      <p:sp>
        <p:nvSpPr>
          <p:cNvPr id="11" name="Rectangle 10"/>
          <p:cNvSpPr/>
          <p:nvPr userDrawn="1"/>
        </p:nvSpPr>
        <p:spPr>
          <a:xfrm>
            <a:off x="1893280" y="1538584"/>
            <a:ext cx="720080" cy="720080"/>
          </a:xfrm>
          <a:prstGeom prst="rect">
            <a:avLst/>
          </a:prstGeom>
          <a:solidFill>
            <a:schemeClr val="bg1"/>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w Cen MT"/>
              <a:cs typeface="Tw Cen MT"/>
            </a:endParaRPr>
          </a:p>
        </p:txBody>
      </p:sp>
      <p:sp>
        <p:nvSpPr>
          <p:cNvPr id="12" name="Rectangle 11"/>
          <p:cNvSpPr/>
          <p:nvPr userDrawn="1"/>
        </p:nvSpPr>
        <p:spPr>
          <a:xfrm>
            <a:off x="3117416" y="1538584"/>
            <a:ext cx="720080"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w Cen MT"/>
              <a:cs typeface="Tw Cen MT"/>
            </a:endParaRPr>
          </a:p>
        </p:txBody>
      </p:sp>
      <p:sp>
        <p:nvSpPr>
          <p:cNvPr id="13" name="Rectangle 12"/>
          <p:cNvSpPr/>
          <p:nvPr userDrawn="1"/>
        </p:nvSpPr>
        <p:spPr>
          <a:xfrm>
            <a:off x="4413560" y="1538584"/>
            <a:ext cx="720080"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Tw Cen MT"/>
              <a:cs typeface="Tw Cen MT"/>
            </a:endParaRPr>
          </a:p>
        </p:txBody>
      </p:sp>
      <p:sp>
        <p:nvSpPr>
          <p:cNvPr id="22" name="Slide Number Placeholder 5"/>
          <p:cNvSpPr>
            <a:spLocks noGrp="1"/>
          </p:cNvSpPr>
          <p:nvPr>
            <p:ph type="sldNum" sz="quarter" idx="4"/>
          </p:nvPr>
        </p:nvSpPr>
        <p:spPr>
          <a:xfrm>
            <a:off x="-788" y="4714542"/>
            <a:ext cx="504056" cy="287338"/>
          </a:xfrm>
          <a:prstGeom prst="rect">
            <a:avLst/>
          </a:prstGeom>
        </p:spPr>
        <p:txBody>
          <a:bodyPr vert="horz" lIns="91440" tIns="45720" rIns="91440" bIns="45720" rtlCol="0" anchor="ctr"/>
          <a:lstStyle>
            <a:lvl1pPr algn="l" fontAlgn="auto">
              <a:spcBef>
                <a:spcPts val="0"/>
              </a:spcBef>
              <a:spcAft>
                <a:spcPts val="0"/>
              </a:spcAft>
              <a:defRPr sz="1200" b="1" smtClean="0">
                <a:solidFill>
                  <a:srgbClr val="265E87"/>
                </a:solidFill>
                <a:latin typeface="Tw Cen MT"/>
                <a:cs typeface="Tw Cen MT"/>
              </a:defRPr>
            </a:lvl1pPr>
          </a:lstStyle>
          <a:p>
            <a:pPr>
              <a:defRPr/>
            </a:pPr>
            <a:fld id="{2DA1BE7D-6820-4450-ACB1-CA4C41F17A73}" type="slidenum">
              <a:rPr lang="en-US" smtClean="0"/>
              <a:pPr>
                <a:defRPr/>
              </a:pPr>
              <a:t>‹#›</a:t>
            </a:fld>
            <a:endParaRPr lang="en-US" dirty="0"/>
          </a:p>
        </p:txBody>
      </p:sp>
    </p:spTree>
    <p:extLst>
      <p:ext uri="{BB962C8B-B14F-4D97-AF65-F5344CB8AC3E}">
        <p14:creationId xmlns:p14="http://schemas.microsoft.com/office/powerpoint/2010/main" val="2228823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empt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noProof="0"/>
              <a:t>© Prof. J. Castrillon. Keynote, CODAI 2023</a:t>
            </a:r>
            <a:endParaRPr lang="en-US" noProof="0" dirty="0"/>
          </a:p>
        </p:txBody>
      </p:sp>
      <p:sp>
        <p:nvSpPr>
          <p:cNvPr id="4" name="Slide Number Placeholder 3"/>
          <p:cNvSpPr>
            <a:spLocks noGrp="1"/>
          </p:cNvSpPr>
          <p:nvPr>
            <p:ph type="sldNum" sz="quarter" idx="11"/>
          </p:nvPr>
        </p:nvSpPr>
        <p:spPr/>
        <p:txBody>
          <a:bodyPr/>
          <a:lstStyle/>
          <a:p>
            <a:pPr>
              <a:defRPr/>
            </a:pPr>
            <a:fld id="{2DA1BE7D-6820-4450-ACB1-CA4C41F17A73}" type="slidenum">
              <a:rPr lang="en-US" smtClean="0"/>
              <a:pPr>
                <a:defRPr/>
              </a:pPr>
              <a:t>‹#›</a:t>
            </a:fld>
            <a:endParaRPr lang="en-US" dirty="0"/>
          </a:p>
        </p:txBody>
      </p:sp>
      <p:sp>
        <p:nvSpPr>
          <p:cNvPr id="5" name="Textplatzhalter 11"/>
          <p:cNvSpPr>
            <a:spLocks noGrp="1"/>
          </p:cNvSpPr>
          <p:nvPr>
            <p:ph type="body" sz="quarter" idx="12"/>
          </p:nvPr>
        </p:nvSpPr>
        <p:spPr>
          <a:xfrm>
            <a:off x="395288" y="195486"/>
            <a:ext cx="6913562" cy="504825"/>
          </a:xfrm>
          <a:prstGeom prst="rect">
            <a:avLst/>
          </a:prstGeom>
        </p:spPr>
        <p:txBody>
          <a:bodyPr/>
          <a:lstStyle>
            <a:lvl1pPr marL="0" indent="0" algn="l" rtl="0" fontAlgn="base">
              <a:spcBef>
                <a:spcPct val="0"/>
              </a:spcBef>
              <a:spcAft>
                <a:spcPct val="0"/>
              </a:spcAft>
              <a:buNone/>
              <a:defRPr lang="de-DE" sz="2400" b="1" kern="1200" dirty="0" smtClean="0">
                <a:solidFill>
                  <a:srgbClr val="265E87"/>
                </a:solidFill>
                <a:latin typeface="Tw Cen MT"/>
                <a:ea typeface="+mn-ea"/>
                <a:cs typeface="Tw Cen MT"/>
              </a:defRPr>
            </a:lvl1pPr>
            <a:lvl2pPr algn="l" rtl="0" fontAlgn="base">
              <a:spcBef>
                <a:spcPct val="0"/>
              </a:spcBef>
              <a:spcAft>
                <a:spcPct val="0"/>
              </a:spcAft>
              <a:defRPr lang="de-DE" sz="2400" kern="1200" dirty="0" smtClean="0">
                <a:solidFill>
                  <a:srgbClr val="265E87"/>
                </a:solidFill>
                <a:latin typeface="DIN-Bold" pitchFamily="34" charset="0"/>
                <a:ea typeface="+mn-ea"/>
                <a:cs typeface="Arial" charset="0"/>
              </a:defRPr>
            </a:lvl2pPr>
            <a:lvl3pPr algn="l" rtl="0" fontAlgn="base">
              <a:spcBef>
                <a:spcPct val="0"/>
              </a:spcBef>
              <a:spcAft>
                <a:spcPct val="0"/>
              </a:spcAft>
              <a:defRPr lang="de-DE" sz="2400" kern="1200" dirty="0" smtClean="0">
                <a:solidFill>
                  <a:srgbClr val="265E87"/>
                </a:solidFill>
                <a:latin typeface="DIN-Bold" pitchFamily="34" charset="0"/>
                <a:ea typeface="+mn-ea"/>
                <a:cs typeface="Arial" charset="0"/>
              </a:defRPr>
            </a:lvl3pPr>
            <a:lvl4pPr algn="l" rtl="0" fontAlgn="base">
              <a:spcBef>
                <a:spcPct val="0"/>
              </a:spcBef>
              <a:spcAft>
                <a:spcPct val="0"/>
              </a:spcAft>
              <a:defRPr lang="de-DE" sz="2400" kern="1200" dirty="0" smtClean="0">
                <a:solidFill>
                  <a:srgbClr val="265E87"/>
                </a:solidFill>
                <a:latin typeface="DIN-Bold" pitchFamily="34" charset="0"/>
                <a:ea typeface="+mn-ea"/>
                <a:cs typeface="Arial" charset="0"/>
              </a:defRPr>
            </a:lvl4pPr>
            <a:lvl5pPr algn="l" rtl="0" fontAlgn="base">
              <a:spcBef>
                <a:spcPct val="0"/>
              </a:spcBef>
              <a:spcAft>
                <a:spcPct val="0"/>
              </a:spcAft>
              <a:defRPr lang="en-US" sz="2400" kern="1200" dirty="0">
                <a:solidFill>
                  <a:srgbClr val="265E87"/>
                </a:solidFill>
                <a:latin typeface="DIN-Bold" pitchFamily="34" charset="0"/>
                <a:ea typeface="+mn-ea"/>
                <a:cs typeface="Arial" charset="0"/>
              </a:defRPr>
            </a:lvl5pPr>
          </a:lstStyle>
          <a:p>
            <a:pPr lvl="0"/>
            <a:r>
              <a:rPr lang="en-US" noProof="0" dirty="0" err="1"/>
              <a:t>Textmasterformat</a:t>
            </a:r>
            <a:r>
              <a:rPr lang="en-US" noProof="0" dirty="0"/>
              <a:t> </a:t>
            </a:r>
            <a:r>
              <a:rPr lang="en-US" noProof="0" dirty="0" err="1"/>
              <a:t>bearbeiten</a:t>
            </a:r>
            <a:endParaRPr lang="en-US" noProof="0" dirty="0"/>
          </a:p>
        </p:txBody>
      </p:sp>
    </p:spTree>
    <p:extLst>
      <p:ext uri="{BB962C8B-B14F-4D97-AF65-F5344CB8AC3E}">
        <p14:creationId xmlns:p14="http://schemas.microsoft.com/office/powerpoint/2010/main" val="541279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flipV="1">
            <a:off x="-612576" y="-4124994"/>
            <a:ext cx="9492493" cy="2117574"/>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2" rIns="91399" bIns="45702" rtlCol="0" anchor="ctr"/>
          <a:lstStyle/>
          <a:p>
            <a:pPr algn="ctr"/>
            <a:endParaRPr lang="de-DE">
              <a:latin typeface="Tw Cen MT"/>
              <a:cs typeface="Tw Cen MT"/>
            </a:endParaRPr>
          </a:p>
        </p:txBody>
      </p:sp>
      <p:sp>
        <p:nvSpPr>
          <p:cNvPr id="7" name="Rectangle 6"/>
          <p:cNvSpPr/>
          <p:nvPr/>
        </p:nvSpPr>
        <p:spPr>
          <a:xfrm>
            <a:off x="179388" y="0"/>
            <a:ext cx="8785225" cy="771525"/>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2" rIns="91399" bIns="45702" rtlCol="0" anchor="ctr"/>
          <a:lstStyle/>
          <a:p>
            <a:pPr algn="ctr"/>
            <a:r>
              <a:rPr lang="de-DE" dirty="0">
                <a:latin typeface="Tw Cen MT"/>
                <a:cs typeface="Tw Cen MT"/>
              </a:rPr>
              <a:t>      </a:t>
            </a:r>
          </a:p>
        </p:txBody>
      </p:sp>
      <p:pic>
        <p:nvPicPr>
          <p:cNvPr id="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68343" y="123478"/>
            <a:ext cx="1111989" cy="5866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l="18778" t="33574" r="132" b="51917"/>
          <a:stretch/>
        </p:blipFill>
        <p:spPr>
          <a:xfrm>
            <a:off x="0" y="5020022"/>
            <a:ext cx="9144000" cy="123478"/>
          </a:xfrm>
          <a:prstGeom prst="rect">
            <a:avLst/>
          </a:prstGeom>
        </p:spPr>
      </p:pic>
      <p:sp>
        <p:nvSpPr>
          <p:cNvPr id="23" name="Slide Number Placeholder 5"/>
          <p:cNvSpPr>
            <a:spLocks noGrp="1"/>
          </p:cNvSpPr>
          <p:nvPr>
            <p:ph type="sldNum" sz="quarter" idx="4"/>
          </p:nvPr>
        </p:nvSpPr>
        <p:spPr>
          <a:xfrm>
            <a:off x="-788" y="4714542"/>
            <a:ext cx="504056" cy="287338"/>
          </a:xfrm>
          <a:prstGeom prst="rect">
            <a:avLst/>
          </a:prstGeom>
        </p:spPr>
        <p:txBody>
          <a:bodyPr vert="horz" lIns="91440" tIns="45720" rIns="91440" bIns="45720" rtlCol="0" anchor="ctr"/>
          <a:lstStyle>
            <a:lvl1pPr algn="l" fontAlgn="auto">
              <a:spcBef>
                <a:spcPts val="0"/>
              </a:spcBef>
              <a:spcAft>
                <a:spcPts val="0"/>
              </a:spcAft>
              <a:defRPr sz="1200" b="1" smtClean="0">
                <a:solidFill>
                  <a:srgbClr val="265E87"/>
                </a:solidFill>
                <a:latin typeface="Tw Cen MT"/>
                <a:cs typeface="Tw Cen MT"/>
              </a:defRPr>
            </a:lvl1pPr>
          </a:lstStyle>
          <a:p>
            <a:pPr>
              <a:defRPr/>
            </a:pPr>
            <a:fld id="{2DA1BE7D-6820-4450-ACB1-CA4C41F17A73}" type="slidenum">
              <a:rPr lang="en-US" smtClean="0"/>
              <a:pPr>
                <a:defRPr/>
              </a:pPr>
              <a:t>‹#›</a:t>
            </a:fld>
            <a:endParaRPr lang="en-US" dirty="0"/>
          </a:p>
        </p:txBody>
      </p:sp>
      <p:pic>
        <p:nvPicPr>
          <p:cNvPr id="3" name="Picture 2" descr="2014_01_20-Logo_Compiler_Construction-20.p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668344" y="4660025"/>
            <a:ext cx="1083308" cy="359997"/>
          </a:xfrm>
          <a:prstGeom prst="rect">
            <a:avLst/>
          </a:prstGeom>
        </p:spPr>
      </p:pic>
      <p:sp>
        <p:nvSpPr>
          <p:cNvPr id="2" name="Footer Placeholder 1"/>
          <p:cNvSpPr>
            <a:spLocks noGrp="1"/>
          </p:cNvSpPr>
          <p:nvPr>
            <p:ph type="ftr" sz="quarter" idx="3"/>
          </p:nvPr>
        </p:nvSpPr>
        <p:spPr>
          <a:xfrm>
            <a:off x="1743838" y="4767263"/>
            <a:ext cx="5656324" cy="274637"/>
          </a:xfrm>
          <a:prstGeom prst="rect">
            <a:avLst/>
          </a:prstGeom>
        </p:spPr>
        <p:txBody>
          <a:bodyPr vert="horz" lIns="91440" tIns="45720" rIns="91440" bIns="45720" rtlCol="0" anchor="ctr"/>
          <a:lstStyle>
            <a:lvl1pPr algn="ctr">
              <a:defRPr sz="1100">
                <a:solidFill>
                  <a:schemeClr val="tx1">
                    <a:tint val="75000"/>
                  </a:schemeClr>
                </a:solidFill>
                <a:latin typeface="Tw Cen MT"/>
                <a:cs typeface="Tw Cen MT"/>
              </a:defRPr>
            </a:lvl1pPr>
          </a:lstStyle>
          <a:p>
            <a:r>
              <a:rPr lang="en-US"/>
              <a:t>© Prof. J. Castrillon. Keynote, CODAI 2023</a:t>
            </a:r>
            <a:endParaRPr lang="en-US" dirty="0"/>
          </a:p>
        </p:txBody>
      </p:sp>
    </p:spTree>
    <p:extLst>
      <p:ext uri="{BB962C8B-B14F-4D97-AF65-F5344CB8AC3E}">
        <p14:creationId xmlns:p14="http://schemas.microsoft.com/office/powerpoint/2010/main" val="164681969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everest-h2020.eu/" TargetMode="Externa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43.png"/><Relationship Id="rId4" Type="http://schemas.openxmlformats.org/officeDocument/2006/relationships/hyperlink" Target="https://everest-h2020.eu/"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everest-h2020.e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73.emf"/></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tiff"/></Relationships>
</file>

<file path=ppt/slides/_rels/slide40.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4.png"/><Relationship Id="rId7" Type="http://schemas.openxmlformats.org/officeDocument/2006/relationships/image" Target="../media/image76.jpeg"/><Relationship Id="rId12"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everest-h2020.eu/" TargetMode="External"/><Relationship Id="rId11" Type="http://schemas.openxmlformats.org/officeDocument/2006/relationships/image" Target="../media/image79.svg"/><Relationship Id="rId5" Type="http://schemas.openxmlformats.org/officeDocument/2006/relationships/image" Target="../media/image37.png"/><Relationship Id="rId10" Type="http://schemas.openxmlformats.org/officeDocument/2006/relationships/image" Target="../media/image78.png"/><Relationship Id="rId4" Type="http://schemas.openxmlformats.org/officeDocument/2006/relationships/image" Target="../media/image75.jpeg"/><Relationship Id="rId9"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46.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4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1.tiff"/><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tiff"/></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21.tiff"/></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2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noFill/>
        </p:spPr>
        <p:txBody>
          <a:bodyPr/>
          <a:lstStyle/>
          <a:p>
            <a:r>
              <a:rPr lang="en-US" sz="2400" dirty="0"/>
              <a:t>Next-generation compilers for emerging systems </a:t>
            </a:r>
          </a:p>
        </p:txBody>
      </p:sp>
      <p:sp>
        <p:nvSpPr>
          <p:cNvPr id="6" name="Textplatzhalter 5"/>
          <p:cNvSpPr>
            <a:spLocks noGrp="1"/>
          </p:cNvSpPr>
          <p:nvPr>
            <p:ph sz="quarter" idx="10"/>
          </p:nvPr>
        </p:nvSpPr>
        <p:spPr>
          <a:xfrm>
            <a:off x="755576" y="2355726"/>
            <a:ext cx="8388424" cy="1944812"/>
          </a:xfrm>
        </p:spPr>
        <p:txBody>
          <a:bodyPr/>
          <a:lstStyle/>
          <a:p>
            <a:r>
              <a:rPr lang="en-US" dirty="0"/>
              <a:t>Jeronimo Castrillon</a:t>
            </a:r>
          </a:p>
          <a:p>
            <a:pPr>
              <a:spcBef>
                <a:spcPts val="0"/>
              </a:spcBef>
            </a:pPr>
            <a:r>
              <a:rPr lang="en-US" sz="1600" dirty="0"/>
              <a:t>Chair for Compiler Construction (CCC), TU Dresden, </a:t>
            </a:r>
          </a:p>
          <a:p>
            <a:pPr>
              <a:spcBef>
                <a:spcPts val="0"/>
              </a:spcBef>
            </a:pPr>
            <a:r>
              <a:rPr lang="en-US" sz="1600" dirty="0"/>
              <a:t>SCADS.AI Dresden/Leipzig &amp; Center for Advancing Electronics (</a:t>
            </a:r>
            <a:r>
              <a:rPr lang="en-US" sz="1600" dirty="0" err="1"/>
              <a:t>cfaed</a:t>
            </a:r>
            <a:r>
              <a:rPr lang="en-US" sz="1600" dirty="0"/>
              <a:t>) Dresden</a:t>
            </a:r>
          </a:p>
          <a:p>
            <a:endParaRPr lang="en-US" sz="900" dirty="0"/>
          </a:p>
          <a:p>
            <a:pPr>
              <a:spcBef>
                <a:spcPts val="0"/>
              </a:spcBef>
            </a:pPr>
            <a:r>
              <a:rPr lang="en-US" sz="1600" dirty="0"/>
              <a:t>Keynote:  Workshop on Compilers, Deployment, and Tooling for Edge AI (CODAI’23)</a:t>
            </a:r>
          </a:p>
          <a:p>
            <a:pPr>
              <a:spcBef>
                <a:spcPts val="0"/>
              </a:spcBef>
            </a:pPr>
            <a:r>
              <a:rPr lang="en-US" sz="1600" dirty="0"/>
              <a:t>Hamburg, Germany</a:t>
            </a:r>
          </a:p>
          <a:p>
            <a:pPr>
              <a:spcBef>
                <a:spcPts val="0"/>
              </a:spcBef>
            </a:pPr>
            <a:r>
              <a:rPr lang="en-US" sz="1600" dirty="0"/>
              <a:t>September 21, 2023</a:t>
            </a:r>
          </a:p>
        </p:txBody>
      </p:sp>
    </p:spTree>
    <p:extLst>
      <p:ext uri="{BB962C8B-B14F-4D97-AF65-F5344CB8AC3E}">
        <p14:creationId xmlns:p14="http://schemas.microsoft.com/office/powerpoint/2010/main" val="3216512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1EB9B3-8F52-2B41-9365-26F92602C1EE}"/>
              </a:ext>
            </a:extLst>
          </p:cNvPr>
          <p:cNvSpPr>
            <a:spLocks noGrp="1"/>
          </p:cNvSpPr>
          <p:nvPr>
            <p:ph type="body" sz="quarter" idx="12"/>
          </p:nvPr>
        </p:nvSpPr>
        <p:spPr/>
        <p:txBody>
          <a:bodyPr/>
          <a:lstStyle/>
          <a:p>
            <a:r>
              <a:rPr lang="en-US" dirty="0"/>
              <a:t>MLIR: Vehicle to capture abstractions</a:t>
            </a:r>
          </a:p>
        </p:txBody>
      </p:sp>
      <p:sp>
        <p:nvSpPr>
          <p:cNvPr id="3" name="Content Placeholder 2">
            <a:extLst>
              <a:ext uri="{FF2B5EF4-FFF2-40B4-BE49-F238E27FC236}">
                <a16:creationId xmlns:a16="http://schemas.microsoft.com/office/drawing/2014/main" id="{2C3D808F-46D8-7045-9A82-A55033A6F87A}"/>
              </a:ext>
            </a:extLst>
          </p:cNvPr>
          <p:cNvSpPr>
            <a:spLocks noGrp="1"/>
          </p:cNvSpPr>
          <p:nvPr>
            <p:ph sz="quarter" idx="14"/>
          </p:nvPr>
        </p:nvSpPr>
        <p:spPr/>
        <p:txBody>
          <a:bodyPr/>
          <a:lstStyle/>
          <a:p>
            <a:r>
              <a:rPr lang="en-US" dirty="0"/>
              <a:t>Started by Google ~2018, now in public domain</a:t>
            </a:r>
          </a:p>
          <a:p>
            <a:endParaRPr lang="en-US" dirty="0"/>
          </a:p>
          <a:p>
            <a:endParaRPr lang="en-US" dirty="0"/>
          </a:p>
          <a:p>
            <a:endParaRPr lang="en-US" sz="1100" dirty="0"/>
          </a:p>
          <a:p>
            <a:r>
              <a:rPr lang="en-US" dirty="0"/>
              <a:t>Not an IR, but an extensible framework  </a:t>
            </a:r>
          </a:p>
          <a:p>
            <a:pPr lvl="1"/>
            <a:r>
              <a:rPr lang="en-US" dirty="0"/>
              <a:t>to describe intermediate abstractions </a:t>
            </a:r>
          </a:p>
          <a:p>
            <a:pPr marL="457200" lvl="1" indent="0">
              <a:buNone/>
            </a:pPr>
            <a:r>
              <a:rPr lang="en-US" dirty="0"/>
              <a:t>    (called </a:t>
            </a:r>
            <a:r>
              <a:rPr lang="en-US" b="1" dirty="0"/>
              <a:t>dialects</a:t>
            </a:r>
            <a:r>
              <a:rPr lang="en-US" dirty="0"/>
              <a:t>),</a:t>
            </a:r>
          </a:p>
          <a:p>
            <a:pPr lvl="1"/>
            <a:r>
              <a:rPr lang="en-US" dirty="0"/>
              <a:t>to optimize representations between dialects </a:t>
            </a:r>
          </a:p>
          <a:p>
            <a:pPr marL="457200" lvl="1" indent="0">
              <a:buNone/>
            </a:pPr>
            <a:r>
              <a:rPr lang="en-US" dirty="0"/>
              <a:t>     (</a:t>
            </a:r>
            <a:r>
              <a:rPr lang="en-US" b="1" dirty="0"/>
              <a:t>transform</a:t>
            </a:r>
            <a:r>
              <a:rPr lang="en-US" dirty="0"/>
              <a:t>, </a:t>
            </a:r>
            <a:r>
              <a:rPr lang="en-US" b="1" dirty="0"/>
              <a:t>lower</a:t>
            </a:r>
            <a:r>
              <a:rPr lang="en-US" dirty="0"/>
              <a:t> or </a:t>
            </a:r>
            <a:r>
              <a:rPr lang="en-US" b="1" dirty="0"/>
              <a:t>raise</a:t>
            </a:r>
            <a:r>
              <a:rPr lang="en-US" dirty="0"/>
              <a:t>),</a:t>
            </a:r>
          </a:p>
          <a:p>
            <a:pPr lvl="1"/>
            <a:r>
              <a:rPr lang="en-US" dirty="0"/>
              <a:t>that builds on the success of LLVM to build </a:t>
            </a:r>
          </a:p>
          <a:p>
            <a:pPr marL="457200" lvl="1" indent="0">
              <a:buNone/>
            </a:pPr>
            <a:r>
              <a:rPr lang="en-US" dirty="0"/>
              <a:t>     community/infrastructure and reuse</a:t>
            </a:r>
          </a:p>
        </p:txBody>
      </p:sp>
      <p:sp>
        <p:nvSpPr>
          <p:cNvPr id="4" name="Slide Number Placeholder 3">
            <a:extLst>
              <a:ext uri="{FF2B5EF4-FFF2-40B4-BE49-F238E27FC236}">
                <a16:creationId xmlns:a16="http://schemas.microsoft.com/office/drawing/2014/main" id="{81D8D929-2AF1-8340-A384-AB9DB626605A}"/>
              </a:ext>
            </a:extLst>
          </p:cNvPr>
          <p:cNvSpPr>
            <a:spLocks noGrp="1"/>
          </p:cNvSpPr>
          <p:nvPr>
            <p:ph type="sldNum" sz="quarter" idx="4"/>
          </p:nvPr>
        </p:nvSpPr>
        <p:spPr/>
        <p:txBody>
          <a:bodyPr/>
          <a:lstStyle/>
          <a:p>
            <a:pPr>
              <a:defRPr/>
            </a:pPr>
            <a:fld id="{2DA1BE7D-6820-4450-ACB1-CA4C41F17A73}" type="slidenum">
              <a:rPr lang="en-US" smtClean="0"/>
              <a:pPr>
                <a:defRPr/>
              </a:pPr>
              <a:t>10</a:t>
            </a:fld>
            <a:endParaRPr lang="en-US" dirty="0"/>
          </a:p>
        </p:txBody>
      </p:sp>
      <p:sp>
        <p:nvSpPr>
          <p:cNvPr id="5" name="Footer Placeholder 4">
            <a:extLst>
              <a:ext uri="{FF2B5EF4-FFF2-40B4-BE49-F238E27FC236}">
                <a16:creationId xmlns:a16="http://schemas.microsoft.com/office/drawing/2014/main" id="{ADC6D9F6-C69E-DA48-A4A7-FAA71BEFA606}"/>
              </a:ext>
            </a:extLst>
          </p:cNvPr>
          <p:cNvSpPr>
            <a:spLocks noGrp="1"/>
          </p:cNvSpPr>
          <p:nvPr>
            <p:ph type="ftr" sz="quarter" idx="3"/>
          </p:nvPr>
        </p:nvSpPr>
        <p:spPr/>
        <p:txBody>
          <a:bodyPr/>
          <a:lstStyle/>
          <a:p>
            <a:r>
              <a:rPr lang="en-US"/>
              <a:t>© Prof. J. Castrillon. Keynote, CODAI 2023</a:t>
            </a:r>
            <a:endParaRPr lang="en-US" dirty="0"/>
          </a:p>
        </p:txBody>
      </p:sp>
      <p:sp>
        <p:nvSpPr>
          <p:cNvPr id="7" name="Rectangle 6">
            <a:extLst>
              <a:ext uri="{FF2B5EF4-FFF2-40B4-BE49-F238E27FC236}">
                <a16:creationId xmlns:a16="http://schemas.microsoft.com/office/drawing/2014/main" id="{C26F4D79-C3DF-4746-85D0-53EAAF3DF92D}"/>
              </a:ext>
            </a:extLst>
          </p:cNvPr>
          <p:cNvSpPr/>
          <p:nvPr/>
        </p:nvSpPr>
        <p:spPr>
          <a:xfrm>
            <a:off x="755699" y="1347614"/>
            <a:ext cx="7245533" cy="415498"/>
          </a:xfrm>
          <a:prstGeom prst="rect">
            <a:avLst/>
          </a:prstGeom>
          <a:noFill/>
        </p:spPr>
        <p:txBody>
          <a:bodyPr wrap="square" rtlCol="0">
            <a:spAutoFit/>
          </a:bodyPr>
          <a:lstStyle/>
          <a:p>
            <a:r>
              <a:rPr lang="en-US" sz="1050" dirty="0" err="1">
                <a:solidFill>
                  <a:schemeClr val="bg1">
                    <a:lumMod val="50000"/>
                  </a:schemeClr>
                </a:solidFill>
                <a:latin typeface="Tw Cen MT"/>
                <a:cs typeface="Tw Cen MT"/>
              </a:rPr>
              <a:t>Lattner</a:t>
            </a:r>
            <a:r>
              <a:rPr lang="en-US" sz="1050" dirty="0">
                <a:solidFill>
                  <a:schemeClr val="bg1">
                    <a:lumMod val="50000"/>
                  </a:schemeClr>
                </a:solidFill>
                <a:latin typeface="Tw Cen MT"/>
                <a:cs typeface="Tw Cen MT"/>
              </a:rPr>
              <a:t>, Chris, et al. "</a:t>
            </a:r>
            <a:r>
              <a:rPr lang="en-US" sz="1050" dirty="0" err="1">
                <a:solidFill>
                  <a:schemeClr val="bg1">
                    <a:lumMod val="50000"/>
                  </a:schemeClr>
                </a:solidFill>
                <a:latin typeface="Tw Cen MT"/>
                <a:cs typeface="Tw Cen MT"/>
              </a:rPr>
              <a:t>Mlir</a:t>
            </a:r>
            <a:r>
              <a:rPr lang="en-US" sz="1050" dirty="0">
                <a:solidFill>
                  <a:schemeClr val="bg1">
                    <a:lumMod val="50000"/>
                  </a:schemeClr>
                </a:solidFill>
                <a:latin typeface="Tw Cen MT"/>
                <a:cs typeface="Tw Cen MT"/>
              </a:rPr>
              <a:t>: Scaling compiler infrastructure for domain specific computation." 2021 IEEE/ACM International Symposium on Code Generation and Optimization (CGO). IEEE, 2021.</a:t>
            </a:r>
          </a:p>
        </p:txBody>
      </p:sp>
      <p:grpSp>
        <p:nvGrpSpPr>
          <p:cNvPr id="6" name="Group 5">
            <a:extLst>
              <a:ext uri="{FF2B5EF4-FFF2-40B4-BE49-F238E27FC236}">
                <a16:creationId xmlns:a16="http://schemas.microsoft.com/office/drawing/2014/main" id="{9BB4337C-19CD-A574-4E73-17ED5D5BC689}"/>
              </a:ext>
            </a:extLst>
          </p:cNvPr>
          <p:cNvGrpSpPr/>
          <p:nvPr/>
        </p:nvGrpSpPr>
        <p:grpSpPr>
          <a:xfrm>
            <a:off x="4879738" y="1763113"/>
            <a:ext cx="4135591" cy="2896448"/>
            <a:chOff x="4879738" y="1763113"/>
            <a:chExt cx="4135591" cy="2896448"/>
          </a:xfrm>
        </p:grpSpPr>
        <p:pic>
          <p:nvPicPr>
            <p:cNvPr id="11" name="Picture 10">
              <a:extLst>
                <a:ext uri="{FF2B5EF4-FFF2-40B4-BE49-F238E27FC236}">
                  <a16:creationId xmlns:a16="http://schemas.microsoft.com/office/drawing/2014/main" id="{16B75B0B-DC41-3F44-8D51-3D8F24D28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341" y="1763113"/>
              <a:ext cx="3518988" cy="2896448"/>
            </a:xfrm>
            <a:prstGeom prst="rect">
              <a:avLst/>
            </a:prstGeom>
          </p:spPr>
        </p:pic>
        <p:sp>
          <p:nvSpPr>
            <p:cNvPr id="12" name="Rectangle 11">
              <a:extLst>
                <a:ext uri="{FF2B5EF4-FFF2-40B4-BE49-F238E27FC236}">
                  <a16:creationId xmlns:a16="http://schemas.microsoft.com/office/drawing/2014/main" id="{3CB1DC72-CCDF-6D4C-AE91-125F37DD656A}"/>
                </a:ext>
              </a:extLst>
            </p:cNvPr>
            <p:cNvSpPr/>
            <p:nvPr/>
          </p:nvSpPr>
          <p:spPr>
            <a:xfrm>
              <a:off x="4879738" y="4379555"/>
              <a:ext cx="2232248" cy="253916"/>
            </a:xfrm>
            <a:prstGeom prst="rect">
              <a:avLst/>
            </a:prstGeom>
            <a:noFill/>
          </p:spPr>
          <p:txBody>
            <a:bodyPr wrap="square" rtlCol="0">
              <a:spAutoFit/>
            </a:bodyPr>
            <a:lstStyle/>
            <a:p>
              <a:r>
                <a:rPr lang="en-US" sz="1050" dirty="0">
                  <a:solidFill>
                    <a:schemeClr val="bg1">
                      <a:lumMod val="50000"/>
                    </a:schemeClr>
                  </a:solidFill>
                  <a:latin typeface="Tw Cen MT"/>
                  <a:cs typeface="Tw Cen MT"/>
                </a:rPr>
                <a:t>Source: T. Grosser, Univ. Edinburgh</a:t>
              </a:r>
            </a:p>
          </p:txBody>
        </p:sp>
      </p:grpSp>
      <p:pic>
        <p:nvPicPr>
          <p:cNvPr id="8" name="Picture 7">
            <a:extLst>
              <a:ext uri="{FF2B5EF4-FFF2-40B4-BE49-F238E27FC236}">
                <a16:creationId xmlns:a16="http://schemas.microsoft.com/office/drawing/2014/main" id="{22C4565A-1A31-AF4A-A68B-90F4CC492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742" y="1031786"/>
            <a:ext cx="963381" cy="1047154"/>
          </a:xfrm>
          <a:prstGeom prst="rect">
            <a:avLst/>
          </a:prstGeom>
        </p:spPr>
      </p:pic>
    </p:spTree>
    <p:extLst>
      <p:ext uri="{BB962C8B-B14F-4D97-AF65-F5344CB8AC3E}">
        <p14:creationId xmlns:p14="http://schemas.microsoft.com/office/powerpoint/2010/main" val="28543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90D124-C5DB-ED07-95A4-FFBD455A97C4}"/>
              </a:ext>
            </a:extLst>
          </p:cNvPr>
          <p:cNvSpPr>
            <a:spLocks noGrp="1"/>
          </p:cNvSpPr>
          <p:nvPr>
            <p:ph sz="quarter" idx="14"/>
          </p:nvPr>
        </p:nvSpPr>
        <p:spPr/>
        <p:txBody>
          <a:bodyPr/>
          <a:lstStyle/>
          <a:p>
            <a:r>
              <a:rPr lang="en-US" dirty="0" err="1"/>
              <a:t>CFDlang</a:t>
            </a:r>
            <a:endParaRPr lang="en-US" dirty="0"/>
          </a:p>
        </p:txBody>
      </p:sp>
      <p:sp>
        <p:nvSpPr>
          <p:cNvPr id="7" name="Text Placeholder 6">
            <a:extLst>
              <a:ext uri="{FF2B5EF4-FFF2-40B4-BE49-F238E27FC236}">
                <a16:creationId xmlns:a16="http://schemas.microsoft.com/office/drawing/2014/main" id="{83A38E1E-3808-0C44-0102-A4411B3DC637}"/>
              </a:ext>
            </a:extLst>
          </p:cNvPr>
          <p:cNvSpPr>
            <a:spLocks noGrp="1"/>
          </p:cNvSpPr>
          <p:nvPr>
            <p:ph type="body" sz="quarter" idx="16"/>
          </p:nvPr>
        </p:nvSpPr>
        <p:spPr/>
        <p:txBody>
          <a:bodyPr/>
          <a:lstStyle/>
          <a:p>
            <a:r>
              <a:rPr lang="en-US" dirty="0"/>
              <a:t>Example: Tensor expressions (Physics, ML)</a:t>
            </a:r>
          </a:p>
        </p:txBody>
      </p:sp>
      <p:sp>
        <p:nvSpPr>
          <p:cNvPr id="2" name="Slide Number Placeholder 1">
            <a:extLst>
              <a:ext uri="{FF2B5EF4-FFF2-40B4-BE49-F238E27FC236}">
                <a16:creationId xmlns:a16="http://schemas.microsoft.com/office/drawing/2014/main" id="{077520C9-4320-91EB-C696-479AA972AF90}"/>
              </a:ext>
            </a:extLst>
          </p:cNvPr>
          <p:cNvSpPr>
            <a:spLocks noGrp="1"/>
          </p:cNvSpPr>
          <p:nvPr>
            <p:ph type="sldNum" sz="quarter" idx="4"/>
          </p:nvPr>
        </p:nvSpPr>
        <p:spPr/>
        <p:txBody>
          <a:bodyPr/>
          <a:lstStyle/>
          <a:p>
            <a:pPr>
              <a:defRPr/>
            </a:pPr>
            <a:fld id="{2DA1BE7D-6820-4450-ACB1-CA4C41F17A73}" type="slidenum">
              <a:rPr lang="en-US" smtClean="0"/>
              <a:pPr>
                <a:defRPr/>
              </a:pPr>
              <a:t>11</a:t>
            </a:fld>
            <a:endParaRPr lang="en-US" dirty="0"/>
          </a:p>
        </p:txBody>
      </p:sp>
      <p:sp>
        <p:nvSpPr>
          <p:cNvPr id="4" name="Footer Placeholder 3">
            <a:extLst>
              <a:ext uri="{FF2B5EF4-FFF2-40B4-BE49-F238E27FC236}">
                <a16:creationId xmlns:a16="http://schemas.microsoft.com/office/drawing/2014/main" id="{6FA68AFB-8947-F2FE-AB7D-37C10C478CA5}"/>
              </a:ext>
            </a:extLst>
          </p:cNvPr>
          <p:cNvSpPr>
            <a:spLocks noGrp="1"/>
          </p:cNvSpPr>
          <p:nvPr>
            <p:ph type="ftr" sz="quarter" idx="3"/>
          </p:nvPr>
        </p:nvSpPr>
        <p:spPr/>
        <p:txBody>
          <a:bodyPr/>
          <a:lstStyle/>
          <a:p>
            <a:r>
              <a:rPr lang="en-US"/>
              <a:t>© Prof. J. Castrillon. Keynote, CODAI 2023</a:t>
            </a:r>
            <a:endParaRPr lang="en-US" dirty="0"/>
          </a:p>
        </p:txBody>
      </p:sp>
      <p:pic>
        <p:nvPicPr>
          <p:cNvPr id="9" name="Picture 8">
            <a:extLst>
              <a:ext uri="{FF2B5EF4-FFF2-40B4-BE49-F238E27FC236}">
                <a16:creationId xmlns:a16="http://schemas.microsoft.com/office/drawing/2014/main" id="{34D99B8C-886C-41ED-E2C7-CD33992E0095}"/>
              </a:ext>
            </a:extLst>
          </p:cNvPr>
          <p:cNvPicPr>
            <a:picLocks noChangeAspect="1"/>
          </p:cNvPicPr>
          <p:nvPr/>
        </p:nvPicPr>
        <p:blipFill>
          <a:blip r:embed="rId3"/>
          <a:stretch>
            <a:fillRect/>
          </a:stretch>
        </p:blipFill>
        <p:spPr>
          <a:xfrm>
            <a:off x="592560" y="1475802"/>
            <a:ext cx="2959100" cy="508000"/>
          </a:xfrm>
          <a:prstGeom prst="rect">
            <a:avLst/>
          </a:prstGeom>
        </p:spPr>
      </p:pic>
      <p:pic>
        <p:nvPicPr>
          <p:cNvPr id="11" name="Picture 10">
            <a:extLst>
              <a:ext uri="{FF2B5EF4-FFF2-40B4-BE49-F238E27FC236}">
                <a16:creationId xmlns:a16="http://schemas.microsoft.com/office/drawing/2014/main" id="{3C6B1659-3B54-7A88-878A-8BD0B03A95D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390230" flipH="1">
            <a:off x="2255878" y="783150"/>
            <a:ext cx="1468563" cy="931722"/>
          </a:xfrm>
          <a:prstGeom prst="rect">
            <a:avLst/>
          </a:prstGeom>
        </p:spPr>
      </p:pic>
      <p:grpSp>
        <p:nvGrpSpPr>
          <p:cNvPr id="29" name="Group 28">
            <a:extLst>
              <a:ext uri="{FF2B5EF4-FFF2-40B4-BE49-F238E27FC236}">
                <a16:creationId xmlns:a16="http://schemas.microsoft.com/office/drawing/2014/main" id="{EE98C45A-A378-11FF-497B-929F27AFF4A4}"/>
              </a:ext>
            </a:extLst>
          </p:cNvPr>
          <p:cNvGrpSpPr/>
          <p:nvPr/>
        </p:nvGrpSpPr>
        <p:grpSpPr>
          <a:xfrm>
            <a:off x="592560" y="2015556"/>
            <a:ext cx="3387824" cy="2738525"/>
            <a:chOff x="592560" y="2015556"/>
            <a:chExt cx="3387824" cy="2738525"/>
          </a:xfrm>
        </p:grpSpPr>
        <p:sp>
          <p:nvSpPr>
            <p:cNvPr id="10" name="Folded Corner 9">
              <a:extLst>
                <a:ext uri="{FF2B5EF4-FFF2-40B4-BE49-F238E27FC236}">
                  <a16:creationId xmlns:a16="http://schemas.microsoft.com/office/drawing/2014/main" id="{E800B807-0D6E-3D7B-B641-B8931FDD00FE}"/>
                </a:ext>
              </a:extLst>
            </p:cNvPr>
            <p:cNvSpPr/>
            <p:nvPr/>
          </p:nvSpPr>
          <p:spPr>
            <a:xfrm>
              <a:off x="592560" y="2015556"/>
              <a:ext cx="3387824" cy="1860143"/>
            </a:xfrm>
            <a:prstGeom prst="foldedCorner">
              <a:avLst>
                <a:gd name="adj" fmla="val 1572"/>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36000" tIns="0" rIns="36000" bIns="0" rtlCol="0" anchor="ctr" anchorCtr="0"/>
            <a:lstStyle/>
            <a:p>
              <a:r>
                <a:rPr lang="mr-IN" sz="1200" dirty="0" err="1">
                  <a:solidFill>
                    <a:schemeClr val="tx1"/>
                  </a:solidFill>
                  <a:latin typeface="Courier New" charset="0"/>
                  <a:ea typeface="Courier New" charset="0"/>
                  <a:cs typeface="Courier New" charset="0"/>
                </a:rPr>
                <a:t>source</a:t>
              </a:r>
              <a:r>
                <a:rPr lang="mr-IN" sz="1200" dirty="0">
                  <a:solidFill>
                    <a:schemeClr val="tx1"/>
                  </a:solidFill>
                  <a:latin typeface="Courier New" charset="0"/>
                  <a:ea typeface="Courier New" charset="0"/>
                  <a:cs typeface="Courier New" charset="0"/>
                </a:rPr>
                <a:t> = </a:t>
              </a:r>
              <a:r>
                <a:rPr lang="en-US" sz="1200" dirty="0">
                  <a:solidFill>
                    <a:schemeClr val="tx1"/>
                  </a:solidFill>
                  <a:latin typeface="Courier New" charset="0"/>
                  <a:ea typeface="Courier New" charset="0"/>
                  <a:cs typeface="Courier New" charset="0"/>
                </a:rPr>
                <a:t> ...</a:t>
              </a:r>
            </a:p>
            <a:p>
              <a:r>
                <a:rPr lang="en-US" sz="1200" dirty="0">
                  <a:solidFill>
                    <a:schemeClr val="tx1"/>
                  </a:solidFill>
                  <a:latin typeface="Courier New" charset="0"/>
                  <a:ea typeface="Courier New" charset="0"/>
                  <a:cs typeface="Courier New" charset="0"/>
                </a:rPr>
                <a:t>v</a:t>
              </a:r>
              <a:r>
                <a:rPr lang="mr-IN" sz="1200" dirty="0" err="1">
                  <a:solidFill>
                    <a:schemeClr val="tx1"/>
                  </a:solidFill>
                  <a:latin typeface="Courier New" charset="0"/>
                  <a:ea typeface="Courier New" charset="0"/>
                  <a:cs typeface="Courier New" charset="0"/>
                </a:rPr>
                <a:t>ar</a:t>
              </a:r>
              <a:r>
                <a:rPr lang="mr-IN" sz="1200" dirty="0">
                  <a:solidFill>
                    <a:schemeClr val="tx1"/>
                  </a:solidFill>
                  <a:latin typeface="Courier New" charset="0"/>
                  <a:ea typeface="Courier New" charset="0"/>
                  <a:cs typeface="Courier New" charset="0"/>
                </a:rPr>
                <a:t> </a:t>
              </a:r>
              <a:r>
                <a:rPr lang="mr-IN" sz="1200" dirty="0" err="1">
                  <a:solidFill>
                    <a:schemeClr val="tx1"/>
                  </a:solidFill>
                  <a:latin typeface="Courier New" charset="0"/>
                  <a:ea typeface="Courier New" charset="0"/>
                  <a:cs typeface="Courier New" charset="0"/>
                </a:rPr>
                <a:t>input</a:t>
              </a:r>
              <a:r>
                <a:rPr lang="mr-IN" sz="1200" dirty="0">
                  <a:solidFill>
                    <a:schemeClr val="tx1"/>
                  </a:solidFill>
                  <a:latin typeface="Courier New" charset="0"/>
                  <a:ea typeface="Courier New" charset="0"/>
                  <a:cs typeface="Courier New" charset="0"/>
                </a:rPr>
                <a:t> </a:t>
              </a:r>
              <a:r>
                <a:rPr lang="mr-IN" sz="1200" dirty="0" err="1">
                  <a:solidFill>
                    <a:schemeClr val="tx1"/>
                  </a:solidFill>
                  <a:latin typeface="Courier New" charset="0"/>
                  <a:ea typeface="Courier New" charset="0"/>
                  <a:cs typeface="Courier New" charset="0"/>
                </a:rPr>
                <a:t>A</a:t>
              </a:r>
              <a:r>
                <a:rPr lang="mr-IN" sz="1200" dirty="0">
                  <a:solidFill>
                    <a:schemeClr val="tx1"/>
                  </a:solidFill>
                  <a:latin typeface="Courier New" charset="0"/>
                  <a:ea typeface="Courier New" charset="0"/>
                  <a:cs typeface="Courier New" charset="0"/>
                </a:rPr>
                <a:t>   : </a:t>
              </a:r>
              <a:r>
                <a:rPr lang="mr-IN" sz="1200" dirty="0" err="1">
                  <a:solidFill>
                    <a:schemeClr val="tx1"/>
                  </a:solidFill>
                  <a:latin typeface="Courier New" charset="0"/>
                  <a:ea typeface="Courier New" charset="0"/>
                  <a:cs typeface="Courier New" charset="0"/>
                </a:rPr>
                <a:t>matrix</a:t>
              </a:r>
              <a:r>
                <a:rPr lang="mr-IN" sz="1200" dirty="0">
                  <a:solidFill>
                    <a:schemeClr val="tx1"/>
                  </a:solidFill>
                  <a:latin typeface="Courier New" charset="0"/>
                  <a:ea typeface="Courier New" charset="0"/>
                  <a:cs typeface="Courier New" charset="0"/>
                </a:rPr>
                <a:t>   </a:t>
              </a:r>
              <a:r>
                <a:rPr lang="en-US" sz="1200" dirty="0">
                  <a:solidFill>
                    <a:schemeClr val="tx1"/>
                  </a:solidFill>
                  <a:latin typeface="Courier New" charset="0"/>
                  <a:ea typeface="Courier New" charset="0"/>
                  <a:cs typeface="Courier New" charset="0"/>
                </a:rPr>
                <a:t>       </a:t>
              </a:r>
              <a:r>
                <a:rPr lang="mr-IN" sz="1200" dirty="0">
                  <a:solidFill>
                    <a:schemeClr val="tx1"/>
                  </a:solidFill>
                  <a:latin typeface="Courier New" charset="0"/>
                  <a:ea typeface="Courier New" charset="0"/>
                  <a:cs typeface="Courier New" charset="0"/>
                </a:rPr>
                <a:t>&amp;</a:t>
              </a:r>
            </a:p>
            <a:p>
              <a:r>
                <a:rPr lang="en-US" sz="1200" dirty="0">
                  <a:solidFill>
                    <a:schemeClr val="tx1"/>
                  </a:solidFill>
                  <a:latin typeface="Courier New" charset="0"/>
                  <a:ea typeface="Courier New" charset="0"/>
                  <a:cs typeface="Courier New" charset="0"/>
                </a:rPr>
                <a:t>v</a:t>
              </a:r>
              <a:r>
                <a:rPr lang="mr-IN" sz="1200" dirty="0" err="1">
                  <a:solidFill>
                    <a:schemeClr val="tx1"/>
                  </a:solidFill>
                  <a:latin typeface="Courier New" charset="0"/>
                  <a:ea typeface="Courier New" charset="0"/>
                  <a:cs typeface="Courier New" charset="0"/>
                </a:rPr>
                <a:t>ar</a:t>
              </a:r>
              <a:r>
                <a:rPr lang="mr-IN" sz="1200" dirty="0">
                  <a:solidFill>
                    <a:schemeClr val="tx1"/>
                  </a:solidFill>
                  <a:latin typeface="Courier New" charset="0"/>
                  <a:ea typeface="Courier New" charset="0"/>
                  <a:cs typeface="Courier New" charset="0"/>
                </a:rPr>
                <a:t> </a:t>
              </a:r>
              <a:r>
                <a:rPr lang="mr-IN" sz="1200" dirty="0" err="1">
                  <a:solidFill>
                    <a:schemeClr val="tx1"/>
                  </a:solidFill>
                  <a:latin typeface="Courier New" charset="0"/>
                  <a:ea typeface="Courier New" charset="0"/>
                  <a:cs typeface="Courier New" charset="0"/>
                </a:rPr>
                <a:t>input</a:t>
              </a:r>
              <a:r>
                <a:rPr lang="mr-IN" sz="1200" dirty="0">
                  <a:solidFill>
                    <a:schemeClr val="tx1"/>
                  </a:solidFill>
                  <a:latin typeface="Courier New" charset="0"/>
                  <a:ea typeface="Courier New" charset="0"/>
                  <a:cs typeface="Courier New" charset="0"/>
                </a:rPr>
                <a:t> </a:t>
              </a:r>
              <a:r>
                <a:rPr lang="mr-IN" sz="1200" dirty="0" err="1">
                  <a:solidFill>
                    <a:schemeClr val="tx1"/>
                  </a:solidFill>
                  <a:latin typeface="Courier New" charset="0"/>
                  <a:ea typeface="Courier New" charset="0"/>
                  <a:cs typeface="Courier New" charset="0"/>
                </a:rPr>
                <a:t>u</a:t>
              </a:r>
              <a:r>
                <a:rPr lang="mr-IN" sz="1200" dirty="0">
                  <a:solidFill>
                    <a:schemeClr val="tx1"/>
                  </a:solidFill>
                  <a:latin typeface="Courier New" charset="0"/>
                  <a:ea typeface="Courier New" charset="0"/>
                  <a:cs typeface="Courier New" charset="0"/>
                </a:rPr>
                <a:t>   : </a:t>
              </a:r>
              <a:r>
                <a:rPr lang="mr-IN" sz="1200" dirty="0" err="1">
                  <a:solidFill>
                    <a:schemeClr val="tx1"/>
                  </a:solidFill>
                  <a:latin typeface="Courier New" charset="0"/>
                  <a:ea typeface="Courier New" charset="0"/>
                  <a:cs typeface="Courier New" charset="0"/>
                </a:rPr>
                <a:t>tensorIN</a:t>
              </a:r>
              <a:r>
                <a:rPr lang="mr-IN" sz="1200" dirty="0">
                  <a:solidFill>
                    <a:schemeClr val="tx1"/>
                  </a:solidFill>
                  <a:latin typeface="Courier New" charset="0"/>
                  <a:ea typeface="Courier New" charset="0"/>
                  <a:cs typeface="Courier New" charset="0"/>
                </a:rPr>
                <a:t>        </a:t>
              </a:r>
              <a:r>
                <a:rPr lang="en-US" sz="1200" dirty="0">
                  <a:solidFill>
                    <a:schemeClr val="tx1"/>
                  </a:solidFill>
                  <a:latin typeface="Courier New" charset="0"/>
                  <a:ea typeface="Courier New" charset="0"/>
                  <a:cs typeface="Courier New" charset="0"/>
                </a:rPr>
                <a:t>&amp;</a:t>
              </a:r>
              <a:endParaRPr lang="mr-IN" sz="1200" dirty="0">
                <a:solidFill>
                  <a:schemeClr val="tx1"/>
                </a:solidFill>
                <a:latin typeface="Courier New" charset="0"/>
                <a:ea typeface="Courier New" charset="0"/>
                <a:cs typeface="Courier New" charset="0"/>
              </a:endParaRPr>
            </a:p>
            <a:p>
              <a:r>
                <a:rPr lang="en-US" sz="1200" dirty="0">
                  <a:solidFill>
                    <a:schemeClr val="tx1"/>
                  </a:solidFill>
                  <a:latin typeface="Courier New" charset="0"/>
                  <a:ea typeface="Courier New" charset="0"/>
                  <a:cs typeface="Courier New" charset="0"/>
                </a:rPr>
                <a:t>v</a:t>
              </a:r>
              <a:r>
                <a:rPr lang="mr-IN" sz="1200" dirty="0" err="1">
                  <a:solidFill>
                    <a:schemeClr val="tx1"/>
                  </a:solidFill>
                  <a:latin typeface="Courier New" charset="0"/>
                  <a:ea typeface="Courier New" charset="0"/>
                  <a:cs typeface="Courier New" charset="0"/>
                </a:rPr>
                <a:t>ar</a:t>
              </a:r>
              <a:r>
                <a:rPr lang="mr-IN" sz="1200" dirty="0">
                  <a:solidFill>
                    <a:schemeClr val="tx1"/>
                  </a:solidFill>
                  <a:latin typeface="Courier New" charset="0"/>
                  <a:ea typeface="Courier New" charset="0"/>
                  <a:cs typeface="Courier New" charset="0"/>
                </a:rPr>
                <a:t> </a:t>
              </a:r>
              <a:r>
                <a:rPr lang="mr-IN" sz="1200" dirty="0" err="1">
                  <a:solidFill>
                    <a:schemeClr val="tx1"/>
                  </a:solidFill>
                  <a:latin typeface="Courier New" charset="0"/>
                  <a:ea typeface="Courier New" charset="0"/>
                  <a:cs typeface="Courier New" charset="0"/>
                </a:rPr>
                <a:t>input</a:t>
              </a:r>
              <a:r>
                <a:rPr lang="mr-IN" sz="1200" dirty="0">
                  <a:solidFill>
                    <a:schemeClr val="tx1"/>
                  </a:solidFill>
                  <a:latin typeface="Courier New" charset="0"/>
                  <a:ea typeface="Courier New" charset="0"/>
                  <a:cs typeface="Courier New" charset="0"/>
                </a:rPr>
                <a:t> </a:t>
              </a:r>
              <a:r>
                <a:rPr lang="mr-IN" sz="1200" dirty="0" err="1">
                  <a:solidFill>
                    <a:schemeClr val="tx1"/>
                  </a:solidFill>
                  <a:latin typeface="Courier New" charset="0"/>
                  <a:ea typeface="Courier New" charset="0"/>
                  <a:cs typeface="Courier New" charset="0"/>
                </a:rPr>
                <a:t>output</a:t>
              </a:r>
              <a:r>
                <a:rPr lang="mr-IN" sz="1200" dirty="0">
                  <a:solidFill>
                    <a:schemeClr val="tx1"/>
                  </a:solidFill>
                  <a:latin typeface="Courier New" charset="0"/>
                  <a:ea typeface="Courier New" charset="0"/>
                  <a:cs typeface="Courier New" charset="0"/>
                </a:rPr>
                <a:t> </a:t>
              </a:r>
              <a:r>
                <a:rPr lang="mr-IN" sz="1200" dirty="0" err="1">
                  <a:solidFill>
                    <a:schemeClr val="tx1"/>
                  </a:solidFill>
                  <a:latin typeface="Courier New" charset="0"/>
                  <a:ea typeface="Courier New" charset="0"/>
                  <a:cs typeface="Courier New" charset="0"/>
                </a:rPr>
                <a:t>v</a:t>
              </a:r>
              <a:r>
                <a:rPr lang="mr-IN" sz="1200" dirty="0">
                  <a:solidFill>
                    <a:schemeClr val="tx1"/>
                  </a:solidFill>
                  <a:latin typeface="Courier New" charset="0"/>
                  <a:ea typeface="Courier New" charset="0"/>
                  <a:cs typeface="Courier New" charset="0"/>
                </a:rPr>
                <a:t>  : </a:t>
              </a:r>
              <a:r>
                <a:rPr lang="mr-IN" sz="1200" dirty="0" err="1">
                  <a:solidFill>
                    <a:schemeClr val="tx1"/>
                  </a:solidFill>
                  <a:latin typeface="Courier New" charset="0"/>
                  <a:ea typeface="Courier New" charset="0"/>
                  <a:cs typeface="Courier New" charset="0"/>
                </a:rPr>
                <a:t>tensorOUT</a:t>
              </a:r>
              <a:r>
                <a:rPr lang="mr-IN" sz="1200" dirty="0">
                  <a:solidFill>
                    <a:schemeClr val="tx1"/>
                  </a:solidFill>
                  <a:latin typeface="Courier New" charset="0"/>
                  <a:ea typeface="Courier New" charset="0"/>
                  <a:cs typeface="Courier New" charset="0"/>
                </a:rPr>
                <a:t> </a:t>
              </a:r>
              <a:r>
                <a:rPr lang="en-US" sz="1200" dirty="0">
                  <a:solidFill>
                    <a:schemeClr val="tx1"/>
                  </a:solidFill>
                  <a:latin typeface="Courier New" charset="0"/>
                  <a:ea typeface="Courier New" charset="0"/>
                  <a:cs typeface="Courier New" charset="0"/>
                </a:rPr>
                <a:t>&amp;</a:t>
              </a:r>
            </a:p>
            <a:p>
              <a:r>
                <a:rPr lang="en-US" sz="1200" dirty="0">
                  <a:solidFill>
                    <a:schemeClr val="tx1"/>
                  </a:solidFill>
                  <a:latin typeface="Courier New" charset="0"/>
                  <a:ea typeface="Courier New" charset="0"/>
                  <a:cs typeface="Courier New" charset="0"/>
                </a:rPr>
                <a:t>v</a:t>
              </a:r>
              <a:r>
                <a:rPr lang="mr-IN" sz="1200" dirty="0" err="1">
                  <a:solidFill>
                    <a:schemeClr val="tx1"/>
                  </a:solidFill>
                  <a:latin typeface="Courier New" charset="0"/>
                  <a:ea typeface="Courier New" charset="0"/>
                  <a:cs typeface="Courier New" charset="0"/>
                </a:rPr>
                <a:t>ar</a:t>
              </a:r>
              <a:r>
                <a:rPr lang="mr-IN" sz="1200" dirty="0">
                  <a:solidFill>
                    <a:schemeClr val="tx1"/>
                  </a:solidFill>
                  <a:latin typeface="Courier New" charset="0"/>
                  <a:ea typeface="Courier New" charset="0"/>
                  <a:cs typeface="Courier New" charset="0"/>
                </a:rPr>
                <a:t> </a:t>
              </a:r>
              <a:r>
                <a:rPr lang="mr-IN" sz="1200" dirty="0" err="1">
                  <a:solidFill>
                    <a:schemeClr val="tx1"/>
                  </a:solidFill>
                  <a:latin typeface="Courier New" charset="0"/>
                  <a:ea typeface="Courier New" charset="0"/>
                  <a:cs typeface="Courier New" charset="0"/>
                </a:rPr>
                <a:t>input</a:t>
              </a:r>
              <a:r>
                <a:rPr lang="mr-IN" sz="1200" dirty="0">
                  <a:solidFill>
                    <a:schemeClr val="tx1"/>
                  </a:solidFill>
                  <a:latin typeface="Courier New" charset="0"/>
                  <a:ea typeface="Courier New" charset="0"/>
                  <a:cs typeface="Courier New" charset="0"/>
                </a:rPr>
                <a:t> </a:t>
              </a:r>
              <a:r>
                <a:rPr lang="mr-IN" sz="1200" dirty="0" err="1">
                  <a:solidFill>
                    <a:schemeClr val="tx1"/>
                  </a:solidFill>
                  <a:latin typeface="Courier New" charset="0"/>
                  <a:ea typeface="Courier New" charset="0"/>
                  <a:cs typeface="Courier New" charset="0"/>
                </a:rPr>
                <a:t>alpha</a:t>
              </a:r>
              <a:r>
                <a:rPr lang="mr-IN" sz="1200" dirty="0">
                  <a:solidFill>
                    <a:schemeClr val="tx1"/>
                  </a:solidFill>
                  <a:latin typeface="Courier New" charset="0"/>
                  <a:ea typeface="Courier New" charset="0"/>
                  <a:cs typeface="Courier New" charset="0"/>
                </a:rPr>
                <a:t> : [] </a:t>
              </a:r>
              <a:r>
                <a:rPr lang="en-US" sz="1200" dirty="0">
                  <a:solidFill>
                    <a:schemeClr val="tx1"/>
                  </a:solidFill>
                  <a:latin typeface="Courier New" charset="0"/>
                  <a:ea typeface="Courier New" charset="0"/>
                  <a:cs typeface="Courier New" charset="0"/>
                </a:rPr>
                <a:t>           </a:t>
              </a:r>
              <a:r>
                <a:rPr lang="mr-IN" sz="1200" dirty="0">
                  <a:solidFill>
                    <a:schemeClr val="tx1"/>
                  </a:solidFill>
                  <a:latin typeface="Courier New" charset="0"/>
                  <a:ea typeface="Courier New" charset="0"/>
                  <a:cs typeface="Courier New" charset="0"/>
                </a:rPr>
                <a:t>&amp;</a:t>
              </a:r>
            </a:p>
            <a:p>
              <a:r>
                <a:rPr lang="mr-IN" sz="1200" dirty="0" err="1">
                  <a:solidFill>
                    <a:schemeClr val="tx1"/>
                  </a:solidFill>
                  <a:latin typeface="Courier New" charset="0"/>
                  <a:ea typeface="Courier New" charset="0"/>
                  <a:cs typeface="Courier New" charset="0"/>
                </a:rPr>
                <a:t>var</a:t>
              </a:r>
              <a:r>
                <a:rPr lang="mr-IN" sz="1200" dirty="0">
                  <a:solidFill>
                    <a:schemeClr val="tx1"/>
                  </a:solidFill>
                  <a:latin typeface="Courier New" charset="0"/>
                  <a:ea typeface="Courier New" charset="0"/>
                  <a:cs typeface="Courier New" charset="0"/>
                </a:rPr>
                <a:t> </a:t>
              </a:r>
              <a:r>
                <a:rPr lang="mr-IN" sz="1200" dirty="0" err="1">
                  <a:solidFill>
                    <a:schemeClr val="tx1"/>
                  </a:solidFill>
                  <a:latin typeface="Courier New" charset="0"/>
                  <a:ea typeface="Courier New" charset="0"/>
                  <a:cs typeface="Courier New" charset="0"/>
                </a:rPr>
                <a:t>input</a:t>
              </a:r>
              <a:r>
                <a:rPr lang="mr-IN" sz="1200" dirty="0">
                  <a:solidFill>
                    <a:schemeClr val="tx1"/>
                  </a:solidFill>
                  <a:latin typeface="Courier New" charset="0"/>
                  <a:ea typeface="Courier New" charset="0"/>
                  <a:cs typeface="Courier New" charset="0"/>
                </a:rPr>
                <a:t> </a:t>
              </a:r>
              <a:r>
                <a:rPr lang="mr-IN" sz="1200" dirty="0" err="1">
                  <a:solidFill>
                    <a:schemeClr val="tx1"/>
                  </a:solidFill>
                  <a:latin typeface="Courier New" charset="0"/>
                  <a:ea typeface="Courier New" charset="0"/>
                  <a:cs typeface="Courier New" charset="0"/>
                </a:rPr>
                <a:t>beta</a:t>
              </a:r>
              <a:r>
                <a:rPr lang="mr-IN" sz="1200" dirty="0">
                  <a:solidFill>
                    <a:schemeClr val="tx1"/>
                  </a:solidFill>
                  <a:latin typeface="Courier New" charset="0"/>
                  <a:ea typeface="Courier New" charset="0"/>
                  <a:cs typeface="Courier New" charset="0"/>
                </a:rPr>
                <a:t>  : [] </a:t>
              </a:r>
              <a:r>
                <a:rPr lang="en-US" sz="1200" dirty="0">
                  <a:solidFill>
                    <a:schemeClr val="tx1"/>
                  </a:solidFill>
                  <a:latin typeface="Courier New" charset="0"/>
                  <a:ea typeface="Courier New" charset="0"/>
                  <a:cs typeface="Courier New" charset="0"/>
                </a:rPr>
                <a:t>           </a:t>
              </a:r>
              <a:r>
                <a:rPr lang="mr-IN" sz="1200" dirty="0">
                  <a:solidFill>
                    <a:schemeClr val="tx1"/>
                  </a:solidFill>
                  <a:latin typeface="Courier New" charset="0"/>
                  <a:ea typeface="Courier New" charset="0"/>
                  <a:cs typeface="Courier New" charset="0"/>
                </a:rPr>
                <a:t>&amp;</a:t>
              </a:r>
            </a:p>
            <a:p>
              <a:r>
                <a:rPr lang="mr-IN" sz="1200" b="1" dirty="0" err="1">
                  <a:solidFill>
                    <a:schemeClr val="tx1"/>
                  </a:solidFill>
                  <a:latin typeface="Courier New" charset="0"/>
                  <a:ea typeface="Courier New" charset="0"/>
                  <a:cs typeface="Courier New" charset="0"/>
                </a:rPr>
                <a:t>v</a:t>
              </a:r>
              <a:r>
                <a:rPr lang="mr-IN" sz="1200" b="1" dirty="0">
                  <a:solidFill>
                    <a:schemeClr val="tx1"/>
                  </a:solidFill>
                  <a:latin typeface="Courier New" charset="0"/>
                  <a:ea typeface="Courier New" charset="0"/>
                  <a:cs typeface="Courier New" charset="0"/>
                </a:rPr>
                <a:t> = </a:t>
              </a:r>
              <a:r>
                <a:rPr lang="mr-IN" sz="1200" b="1" dirty="0" err="1">
                  <a:solidFill>
                    <a:schemeClr val="tx1"/>
                  </a:solidFill>
                  <a:latin typeface="Courier New" charset="0"/>
                  <a:ea typeface="Courier New" charset="0"/>
                  <a:cs typeface="Courier New" charset="0"/>
                </a:rPr>
                <a:t>alpha</a:t>
              </a:r>
              <a:r>
                <a:rPr lang="mr-IN" sz="1200" b="1" dirty="0">
                  <a:solidFill>
                    <a:schemeClr val="tx1"/>
                  </a:solidFill>
                  <a:latin typeface="Courier New" charset="0"/>
                  <a:ea typeface="Courier New" charset="0"/>
                  <a:cs typeface="Courier New" charset="0"/>
                </a:rPr>
                <a:t> * (</a:t>
              </a:r>
              <a:r>
                <a:rPr lang="mr-IN" sz="1200" b="1" dirty="0" err="1">
                  <a:solidFill>
                    <a:schemeClr val="tx1"/>
                  </a:solidFill>
                  <a:latin typeface="Courier New" charset="0"/>
                  <a:ea typeface="Courier New" charset="0"/>
                  <a:cs typeface="Courier New" charset="0"/>
                </a:rPr>
                <a:t>A</a:t>
              </a:r>
              <a:r>
                <a:rPr lang="mr-IN" sz="1200" b="1" dirty="0">
                  <a:solidFill>
                    <a:schemeClr val="tx1"/>
                  </a:solidFill>
                  <a:latin typeface="Courier New" charset="0"/>
                  <a:ea typeface="Courier New" charset="0"/>
                  <a:cs typeface="Courier New" charset="0"/>
                </a:rPr>
                <a:t> # </a:t>
              </a:r>
              <a:r>
                <a:rPr lang="mr-IN" sz="1200" b="1" dirty="0" err="1">
                  <a:solidFill>
                    <a:schemeClr val="tx1"/>
                  </a:solidFill>
                  <a:latin typeface="Courier New" charset="0"/>
                  <a:ea typeface="Courier New" charset="0"/>
                  <a:cs typeface="Courier New" charset="0"/>
                </a:rPr>
                <a:t>A</a:t>
              </a:r>
              <a:r>
                <a:rPr lang="mr-IN" sz="1200" b="1" dirty="0">
                  <a:solidFill>
                    <a:schemeClr val="tx1"/>
                  </a:solidFill>
                  <a:latin typeface="Courier New" charset="0"/>
                  <a:ea typeface="Courier New" charset="0"/>
                  <a:cs typeface="Courier New" charset="0"/>
                </a:rPr>
                <a:t> # </a:t>
              </a:r>
              <a:r>
                <a:rPr lang="mr-IN" sz="1200" b="1" dirty="0" err="1">
                  <a:solidFill>
                    <a:schemeClr val="tx1"/>
                  </a:solidFill>
                  <a:latin typeface="Courier New" charset="0"/>
                  <a:ea typeface="Courier New" charset="0"/>
                  <a:cs typeface="Courier New" charset="0"/>
                </a:rPr>
                <a:t>A</a:t>
              </a:r>
              <a:r>
                <a:rPr lang="mr-IN" sz="1200" b="1" dirty="0">
                  <a:solidFill>
                    <a:schemeClr val="tx1"/>
                  </a:solidFill>
                  <a:latin typeface="Courier New" charset="0"/>
                  <a:ea typeface="Courier New" charset="0"/>
                  <a:cs typeface="Courier New" charset="0"/>
                </a:rPr>
                <a:t> # </a:t>
              </a:r>
              <a:r>
                <a:rPr lang="mr-IN" sz="1200" b="1" dirty="0" err="1">
                  <a:solidFill>
                    <a:schemeClr val="tx1"/>
                  </a:solidFill>
                  <a:latin typeface="Courier New" charset="0"/>
                  <a:ea typeface="Courier New" charset="0"/>
                  <a:cs typeface="Courier New" charset="0"/>
                </a:rPr>
                <a:t>u</a:t>
              </a:r>
              <a:r>
                <a:rPr lang="mr-IN" sz="1200" b="1" dirty="0">
                  <a:solidFill>
                    <a:schemeClr val="tx1"/>
                  </a:solidFill>
                  <a:latin typeface="Courier New" charset="0"/>
                  <a:ea typeface="Courier New" charset="0"/>
                  <a:cs typeface="Courier New" charset="0"/>
                </a:rPr>
                <a:t> . </a:t>
              </a:r>
              <a:endParaRPr lang="en-US" sz="1200" b="1" dirty="0">
                <a:solidFill>
                  <a:schemeClr val="tx1"/>
                </a:solidFill>
                <a:latin typeface="Courier New" charset="0"/>
                <a:ea typeface="Courier New" charset="0"/>
                <a:cs typeface="Courier New" charset="0"/>
              </a:endParaRPr>
            </a:p>
            <a:p>
              <a:r>
                <a:rPr lang="en-US" sz="1200" b="1" dirty="0">
                  <a:solidFill>
                    <a:schemeClr val="tx1"/>
                  </a:solidFill>
                  <a:latin typeface="Courier New" charset="0"/>
                  <a:ea typeface="Courier New" charset="0"/>
                  <a:cs typeface="Courier New" charset="0"/>
                </a:rPr>
                <a:t>    </a:t>
              </a:r>
              <a:r>
                <a:rPr lang="mr-IN" sz="1200" b="1" dirty="0">
                  <a:solidFill>
                    <a:schemeClr val="tx1"/>
                  </a:solidFill>
                  <a:latin typeface="Courier New" charset="0"/>
                  <a:ea typeface="Courier New" charset="0"/>
                  <a:cs typeface="Courier New" charset="0"/>
                </a:rPr>
                <a:t>[[5 8] [3 7] [1 6]]) + </a:t>
              </a:r>
              <a:r>
                <a:rPr lang="mr-IN" sz="1200" b="1" dirty="0" err="1">
                  <a:solidFill>
                    <a:schemeClr val="tx1"/>
                  </a:solidFill>
                  <a:latin typeface="Courier New" charset="0"/>
                  <a:ea typeface="Courier New" charset="0"/>
                  <a:cs typeface="Courier New" charset="0"/>
                </a:rPr>
                <a:t>beta</a:t>
              </a:r>
              <a:r>
                <a:rPr lang="mr-IN" sz="1200" b="1" dirty="0">
                  <a:solidFill>
                    <a:schemeClr val="tx1"/>
                  </a:solidFill>
                  <a:latin typeface="Courier New" charset="0"/>
                  <a:ea typeface="Courier New" charset="0"/>
                  <a:cs typeface="Courier New" charset="0"/>
                </a:rPr>
                <a:t> * </a:t>
              </a:r>
              <a:r>
                <a:rPr lang="mr-IN" sz="1200" b="1" dirty="0" err="1">
                  <a:solidFill>
                    <a:schemeClr val="tx1"/>
                  </a:solidFill>
                  <a:latin typeface="Courier New" charset="0"/>
                  <a:ea typeface="Courier New" charset="0"/>
                  <a:cs typeface="Courier New" charset="0"/>
                </a:rPr>
                <a:t>v</a:t>
              </a:r>
              <a:endParaRPr lang="mr-IN" sz="1200" b="1" dirty="0">
                <a:solidFill>
                  <a:schemeClr val="tx1"/>
                </a:solidFill>
                <a:latin typeface="Courier New" charset="0"/>
                <a:ea typeface="Courier New" charset="0"/>
                <a:cs typeface="Courier New" charset="0"/>
              </a:endParaRPr>
            </a:p>
          </p:txBody>
        </p:sp>
        <p:pic>
          <p:nvPicPr>
            <p:cNvPr id="12" name="Picture 11">
              <a:extLst>
                <a:ext uri="{FF2B5EF4-FFF2-40B4-BE49-F238E27FC236}">
                  <a16:creationId xmlns:a16="http://schemas.microsoft.com/office/drawing/2014/main" id="{420A7653-5ECD-F8B1-8F1F-7FA08E1922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30" y="3940833"/>
              <a:ext cx="3365654" cy="813248"/>
            </a:xfrm>
            <a:prstGeom prst="rect">
              <a:avLst/>
            </a:prstGeom>
            <a:effectLst>
              <a:outerShdw blurRad="50800" dist="38100" dir="8100000" algn="tr" rotWithShape="0">
                <a:prstClr val="black">
                  <a:alpha val="40000"/>
                </a:prstClr>
              </a:outerShdw>
            </a:effectLst>
          </p:spPr>
        </p:pic>
      </p:grpSp>
      <p:grpSp>
        <p:nvGrpSpPr>
          <p:cNvPr id="16" name="Group 15">
            <a:extLst>
              <a:ext uri="{FF2B5EF4-FFF2-40B4-BE49-F238E27FC236}">
                <a16:creationId xmlns:a16="http://schemas.microsoft.com/office/drawing/2014/main" id="{020A214E-5DDC-C829-117D-B1311EDFE4E7}"/>
              </a:ext>
            </a:extLst>
          </p:cNvPr>
          <p:cNvGrpSpPr/>
          <p:nvPr/>
        </p:nvGrpSpPr>
        <p:grpSpPr>
          <a:xfrm>
            <a:off x="3989215" y="791274"/>
            <a:ext cx="5025493" cy="2564483"/>
            <a:chOff x="3989215" y="791274"/>
            <a:chExt cx="5025493" cy="2564483"/>
          </a:xfrm>
        </p:grpSpPr>
        <p:pic>
          <p:nvPicPr>
            <p:cNvPr id="17" name="Picture 16">
              <a:extLst>
                <a:ext uri="{FF2B5EF4-FFF2-40B4-BE49-F238E27FC236}">
                  <a16:creationId xmlns:a16="http://schemas.microsoft.com/office/drawing/2014/main" id="{8D6CB0A0-1A51-24F7-C193-BD9372D0C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4755" y="791274"/>
              <a:ext cx="3599953" cy="2564483"/>
            </a:xfrm>
            <a:prstGeom prst="rect">
              <a:avLst/>
            </a:prstGeom>
          </p:spPr>
        </p:pic>
        <p:pic>
          <p:nvPicPr>
            <p:cNvPr id="26" name="Picture 25">
              <a:extLst>
                <a:ext uri="{FF2B5EF4-FFF2-40B4-BE49-F238E27FC236}">
                  <a16:creationId xmlns:a16="http://schemas.microsoft.com/office/drawing/2014/main" id="{489C79F1-5D03-2FB7-77F3-1CF6467CAF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9215" y="901797"/>
              <a:ext cx="1453603" cy="883891"/>
            </a:xfrm>
            <a:prstGeom prst="rect">
              <a:avLst/>
            </a:prstGeom>
          </p:spPr>
        </p:pic>
        <p:sp>
          <p:nvSpPr>
            <p:cNvPr id="32" name="TextBox 31">
              <a:extLst>
                <a:ext uri="{FF2B5EF4-FFF2-40B4-BE49-F238E27FC236}">
                  <a16:creationId xmlns:a16="http://schemas.microsoft.com/office/drawing/2014/main" id="{93BB9640-53E2-5425-8A63-37B0A7A00605}"/>
                </a:ext>
              </a:extLst>
            </p:cNvPr>
            <p:cNvSpPr txBox="1"/>
            <p:nvPr/>
          </p:nvSpPr>
          <p:spPr>
            <a:xfrm>
              <a:off x="7018509" y="909878"/>
              <a:ext cx="1215397" cy="338554"/>
            </a:xfrm>
            <a:prstGeom prst="rect">
              <a:avLst/>
            </a:prstGeom>
            <a:solidFill>
              <a:schemeClr val="bg1">
                <a:lumMod val="85000"/>
              </a:schemeClr>
            </a:solidFill>
          </p:spPr>
          <p:txBody>
            <a:bodyPr wrap="none" rtlCol="0">
              <a:spAutoFit/>
            </a:bodyPr>
            <a:lstStyle/>
            <a:p>
              <a:r>
                <a:rPr lang="en-DE" sz="1600" dirty="0">
                  <a:latin typeface="Tw Cen MT"/>
                  <a:cs typeface="Tw Cen MT"/>
                </a:rPr>
                <a:t>Interpolation</a:t>
              </a:r>
            </a:p>
          </p:txBody>
        </p:sp>
      </p:grpSp>
      <p:sp>
        <p:nvSpPr>
          <p:cNvPr id="3" name="TextBox 2">
            <a:extLst>
              <a:ext uri="{FF2B5EF4-FFF2-40B4-BE49-F238E27FC236}">
                <a16:creationId xmlns:a16="http://schemas.microsoft.com/office/drawing/2014/main" id="{5464FE44-CD56-BC16-FB6F-73C12DF94293}"/>
              </a:ext>
            </a:extLst>
          </p:cNvPr>
          <p:cNvSpPr txBox="1"/>
          <p:nvPr/>
        </p:nvSpPr>
        <p:spPr>
          <a:xfrm>
            <a:off x="5207931" y="3400503"/>
            <a:ext cx="4013600" cy="928267"/>
          </a:xfrm>
          <a:prstGeom prst="rect">
            <a:avLst/>
          </a:prstGeom>
        </p:spPr>
        <p:txBody>
          <a:bodyPr vert="horz" lIns="91440" tIns="45720" rIns="91440" bIns="45720" rtlCol="0" anchor="t"/>
          <a:lstStyle>
            <a:defPPr>
              <a:defRPr lang="de-DE"/>
            </a:defPPr>
            <a:lvl1pPr algn="ctr">
              <a:defRPr sz="1100">
                <a:solidFill>
                  <a:schemeClr val="tx1">
                    <a:tint val="75000"/>
                  </a:schemeClr>
                </a:solidFill>
                <a:latin typeface="Tw Cen MT"/>
                <a:cs typeface="Tw Cen MT"/>
              </a:defRPr>
            </a:lvl1pPr>
          </a:lstStyle>
          <a:p>
            <a:pPr marL="0" indent="0" algn="l" fontAlgn="auto">
              <a:spcAft>
                <a:spcPts val="0"/>
              </a:spcAft>
              <a:buFont typeface="Arial" pitchFamily="34" charset="0"/>
              <a:buNone/>
            </a:pPr>
            <a:r>
              <a:rPr lang="en-US" dirty="0">
                <a:latin typeface="Tw Cen MT" charset="0"/>
                <a:ea typeface="Tw Cen MT" charset="0"/>
                <a:cs typeface="Tw Cen MT" charset="0"/>
              </a:rPr>
              <a:t>N. A. Rink, et al. “</a:t>
            </a:r>
            <a:r>
              <a:rPr lang="en-US" dirty="0" err="1">
                <a:latin typeface="Tw Cen MT" charset="0"/>
                <a:ea typeface="Tw Cen MT" charset="0"/>
                <a:cs typeface="Tw Cen MT" charset="0"/>
              </a:rPr>
              <a:t>CFDlang</a:t>
            </a:r>
            <a:r>
              <a:rPr lang="en-US" dirty="0">
                <a:latin typeface="Tw Cen MT" charset="0"/>
                <a:ea typeface="Tw Cen MT" charset="0"/>
                <a:cs typeface="Tw Cen MT" charset="0"/>
              </a:rPr>
              <a:t>: High-level code generation for high-order methods in fluid dynamics”. RWDSL’18.</a:t>
            </a:r>
          </a:p>
          <a:p>
            <a:pPr marL="0" indent="0" algn="l" fontAlgn="auto">
              <a:spcAft>
                <a:spcPts val="300"/>
              </a:spcAft>
              <a:buNone/>
            </a:pPr>
            <a:r>
              <a:rPr lang="en-US" dirty="0">
                <a:latin typeface="Tw Cen MT" charset="0"/>
                <a:ea typeface="Tw Cen MT" charset="0"/>
                <a:cs typeface="Tw Cen MT" charset="0"/>
              </a:rPr>
              <a:t>N.A. Rink, N. A. and J. Castrillon. “</a:t>
            </a:r>
            <a:r>
              <a:rPr lang="en-US" dirty="0" err="1">
                <a:latin typeface="Tw Cen MT" charset="0"/>
                <a:ea typeface="Tw Cen MT" charset="0"/>
                <a:cs typeface="Tw Cen MT" charset="0"/>
              </a:rPr>
              <a:t>TeIL</a:t>
            </a:r>
            <a:r>
              <a:rPr lang="en-US" dirty="0">
                <a:latin typeface="Tw Cen MT" charset="0"/>
                <a:ea typeface="Tw Cen MT" charset="0"/>
                <a:cs typeface="Tw Cen MT" charset="0"/>
              </a:rPr>
              <a:t>: a type-safe imperative Tensor Intermediate Language”, ARRAY’19, pp. 57-68</a:t>
            </a:r>
            <a:endParaRPr lang="mr-IN" dirty="0"/>
          </a:p>
        </p:txBody>
      </p:sp>
    </p:spTree>
    <p:extLst>
      <p:ext uri="{BB962C8B-B14F-4D97-AF65-F5344CB8AC3E}">
        <p14:creationId xmlns:p14="http://schemas.microsoft.com/office/powerpoint/2010/main" val="38446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F59C8A2-6D76-3142-9E26-863101A3D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964" y="0"/>
            <a:ext cx="2434728" cy="5196998"/>
          </a:xfrm>
          <a:prstGeom prst="rect">
            <a:avLst/>
          </a:prstGeom>
        </p:spPr>
      </p:pic>
      <p:sp>
        <p:nvSpPr>
          <p:cNvPr id="2" name="Text Placeholder 1"/>
          <p:cNvSpPr>
            <a:spLocks noGrp="1"/>
          </p:cNvSpPr>
          <p:nvPr>
            <p:ph type="body" sz="quarter" idx="12"/>
          </p:nvPr>
        </p:nvSpPr>
        <p:spPr/>
        <p:txBody>
          <a:bodyPr/>
          <a:lstStyle/>
          <a:p>
            <a:r>
              <a:rPr lang="en-US" dirty="0"/>
              <a:t>Closing the performance gap</a:t>
            </a:r>
          </a:p>
        </p:txBody>
      </p:sp>
      <p:sp>
        <p:nvSpPr>
          <p:cNvPr id="13" name="Content Placeholder 12"/>
          <p:cNvSpPr>
            <a:spLocks noGrp="1"/>
          </p:cNvSpPr>
          <p:nvPr>
            <p:ph sz="quarter" idx="14"/>
          </p:nvPr>
        </p:nvSpPr>
        <p:spPr>
          <a:xfrm>
            <a:off x="395289" y="915566"/>
            <a:ext cx="4909876" cy="3743994"/>
          </a:xfrm>
        </p:spPr>
        <p:txBody>
          <a:bodyPr/>
          <a:lstStyle/>
          <a:p>
            <a:r>
              <a:rPr lang="en-US" dirty="0"/>
              <a:t>Not really optimization magic</a:t>
            </a:r>
          </a:p>
          <a:p>
            <a:pPr lvl="1"/>
            <a:r>
              <a:rPr lang="en-US" dirty="0"/>
              <a:t>Leverage expert knowledge</a:t>
            </a:r>
          </a:p>
          <a:p>
            <a:pPr lvl="1"/>
            <a:r>
              <a:rPr lang="en-US" dirty="0"/>
              <a:t>Algebraic identities</a:t>
            </a:r>
          </a:p>
          <a:p>
            <a:endParaRPr lang="en-US" dirty="0"/>
          </a:p>
        </p:txBody>
      </p:sp>
      <p:sp>
        <p:nvSpPr>
          <p:cNvPr id="5" name="Footer Placeholder 4"/>
          <p:cNvSpPr>
            <a:spLocks noGrp="1"/>
          </p:cNvSpPr>
          <p:nvPr>
            <p:ph type="ftr" sz="quarter" idx="3"/>
          </p:nvPr>
        </p:nvSpPr>
        <p:spPr/>
        <p:txBody>
          <a:bodyPr/>
          <a:lstStyle/>
          <a:p>
            <a:r>
              <a:rPr lang="en-US"/>
              <a:t>© Prof. J. Castrillon. Keynote, CODAI 2023</a:t>
            </a:r>
            <a:endParaRPr lang="en-US" dirty="0"/>
          </a:p>
        </p:txBody>
      </p:sp>
      <p:grpSp>
        <p:nvGrpSpPr>
          <p:cNvPr id="19" name="Group 18"/>
          <p:cNvGrpSpPr/>
          <p:nvPr/>
        </p:nvGrpSpPr>
        <p:grpSpPr>
          <a:xfrm>
            <a:off x="827584" y="2139702"/>
            <a:ext cx="3073400" cy="1802481"/>
            <a:chOff x="1049144" y="2213160"/>
            <a:chExt cx="3073400" cy="1802481"/>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44" y="3512721"/>
              <a:ext cx="3073400" cy="50292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144" y="2868021"/>
              <a:ext cx="2931160" cy="533400"/>
            </a:xfrm>
            <a:prstGeom prst="rect">
              <a:avLst/>
            </a:prstGeom>
          </p:spPr>
        </p:pic>
        <p:pic>
          <p:nvPicPr>
            <p:cNvPr id="14" name="Content Placeholder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144" y="2213160"/>
              <a:ext cx="2961640" cy="543560"/>
            </a:xfrm>
            <a:prstGeom prst="rect">
              <a:avLst/>
            </a:prstGeom>
          </p:spPr>
        </p:pic>
      </p:grpSp>
      <p:sp>
        <p:nvSpPr>
          <p:cNvPr id="3" name="Slide Number Placeholder 2">
            <a:extLst>
              <a:ext uri="{FF2B5EF4-FFF2-40B4-BE49-F238E27FC236}">
                <a16:creationId xmlns:a16="http://schemas.microsoft.com/office/drawing/2014/main" id="{D0DD1782-5D9C-6D41-AC0F-3BEE978D6CDB}"/>
              </a:ext>
            </a:extLst>
          </p:cNvPr>
          <p:cNvSpPr>
            <a:spLocks noGrp="1"/>
          </p:cNvSpPr>
          <p:nvPr>
            <p:ph type="sldNum" sz="quarter" idx="4"/>
          </p:nvPr>
        </p:nvSpPr>
        <p:spPr/>
        <p:txBody>
          <a:bodyPr/>
          <a:lstStyle/>
          <a:p>
            <a:pPr>
              <a:defRPr/>
            </a:pPr>
            <a:fld id="{2DA1BE7D-6820-4450-ACB1-CA4C41F17A73}" type="slidenum">
              <a:rPr lang="en-US" smtClean="0"/>
              <a:pPr>
                <a:defRPr/>
              </a:pPr>
              <a:t>12</a:t>
            </a:fld>
            <a:endParaRPr lang="en-US" dirty="0"/>
          </a:p>
        </p:txBody>
      </p:sp>
      <p:sp>
        <p:nvSpPr>
          <p:cNvPr id="23" name="TextBox 22">
            <a:extLst>
              <a:ext uri="{FF2B5EF4-FFF2-40B4-BE49-F238E27FC236}">
                <a16:creationId xmlns:a16="http://schemas.microsoft.com/office/drawing/2014/main" id="{F9BBC018-FCC6-DD42-A1C5-3256C1CD07CF}"/>
              </a:ext>
            </a:extLst>
          </p:cNvPr>
          <p:cNvSpPr txBox="1"/>
          <p:nvPr/>
        </p:nvSpPr>
        <p:spPr>
          <a:xfrm>
            <a:off x="395289" y="4091755"/>
            <a:ext cx="3505695" cy="928267"/>
          </a:xfrm>
          <a:prstGeom prst="rect">
            <a:avLst/>
          </a:prstGeom>
        </p:spPr>
        <p:txBody>
          <a:bodyPr vert="horz" lIns="91440" tIns="45720" rIns="91440" bIns="45720" rtlCol="0" anchor="t"/>
          <a:lstStyle>
            <a:defPPr>
              <a:defRPr lang="de-DE"/>
            </a:defPPr>
            <a:lvl1pPr algn="ctr">
              <a:defRPr sz="1100">
                <a:solidFill>
                  <a:schemeClr val="tx1">
                    <a:tint val="75000"/>
                  </a:schemeClr>
                </a:solidFill>
                <a:latin typeface="Tw Cen MT"/>
                <a:cs typeface="Tw Cen MT"/>
              </a:defRPr>
            </a:lvl1pPr>
          </a:lstStyle>
          <a:p>
            <a:pPr marL="0" indent="0" algn="l" fontAlgn="auto">
              <a:spcAft>
                <a:spcPts val="0"/>
              </a:spcAft>
              <a:buFont typeface="Arial" pitchFamily="34" charset="0"/>
              <a:buNone/>
            </a:pPr>
            <a:r>
              <a:rPr lang="en-US" dirty="0">
                <a:latin typeface="Tw Cen MT" charset="0"/>
                <a:ea typeface="Tw Cen MT" charset="0"/>
                <a:cs typeface="Tw Cen MT" charset="0"/>
              </a:rPr>
              <a:t>N. A. Rink, et al. “</a:t>
            </a:r>
            <a:r>
              <a:rPr lang="en-US" dirty="0" err="1">
                <a:latin typeface="Tw Cen MT" charset="0"/>
                <a:ea typeface="Tw Cen MT" charset="0"/>
                <a:cs typeface="Tw Cen MT" charset="0"/>
              </a:rPr>
              <a:t>CFDlang</a:t>
            </a:r>
            <a:r>
              <a:rPr lang="en-US" dirty="0">
                <a:latin typeface="Tw Cen MT" charset="0"/>
                <a:ea typeface="Tw Cen MT" charset="0"/>
                <a:cs typeface="Tw Cen MT" charset="0"/>
              </a:rPr>
              <a:t>: High-level code generation for high-order methods in fluid dynamics”. RWDSL’18.</a:t>
            </a:r>
          </a:p>
          <a:p>
            <a:pPr marL="0" indent="0" algn="l" fontAlgn="auto">
              <a:spcAft>
                <a:spcPts val="300"/>
              </a:spcAft>
              <a:buNone/>
            </a:pPr>
            <a:r>
              <a:rPr lang="en-US" dirty="0">
                <a:latin typeface="Tw Cen MT" charset="0"/>
                <a:ea typeface="Tw Cen MT" charset="0"/>
                <a:cs typeface="Tw Cen MT" charset="0"/>
              </a:rPr>
              <a:t>A. </a:t>
            </a:r>
            <a:r>
              <a:rPr lang="en-US" dirty="0" err="1">
                <a:latin typeface="Tw Cen MT" charset="0"/>
                <a:ea typeface="Tw Cen MT" charset="0"/>
                <a:cs typeface="Tw Cen MT" charset="0"/>
              </a:rPr>
              <a:t>Susungi</a:t>
            </a:r>
            <a:r>
              <a:rPr lang="en-US" dirty="0">
                <a:latin typeface="Tw Cen MT" charset="0"/>
                <a:ea typeface="Tw Cen MT" charset="0"/>
                <a:cs typeface="Tw Cen MT" charset="0"/>
              </a:rPr>
              <a:t>, et al., "Meta-programming for Cross-Domain Tensor Optimizations", GPCE’18 pp. 79-92. </a:t>
            </a:r>
            <a:endParaRPr lang="mr-IN" dirty="0"/>
          </a:p>
        </p:txBody>
      </p:sp>
      <p:grpSp>
        <p:nvGrpSpPr>
          <p:cNvPr id="29" name="Group 28">
            <a:extLst>
              <a:ext uri="{FF2B5EF4-FFF2-40B4-BE49-F238E27FC236}">
                <a16:creationId xmlns:a16="http://schemas.microsoft.com/office/drawing/2014/main" id="{2B2F0D4D-35EC-3042-B5CD-6522B776D04F}"/>
              </a:ext>
            </a:extLst>
          </p:cNvPr>
          <p:cNvGrpSpPr/>
          <p:nvPr/>
        </p:nvGrpSpPr>
        <p:grpSpPr>
          <a:xfrm>
            <a:off x="4191039" y="0"/>
            <a:ext cx="4938651" cy="5142921"/>
            <a:chOff x="4044575" y="784251"/>
            <a:chExt cx="5085115" cy="4358670"/>
          </a:xfrm>
        </p:grpSpPr>
        <p:pic>
          <p:nvPicPr>
            <p:cNvPr id="26" name="Picture 25">
              <a:extLst>
                <a:ext uri="{FF2B5EF4-FFF2-40B4-BE49-F238E27FC236}">
                  <a16:creationId xmlns:a16="http://schemas.microsoft.com/office/drawing/2014/main" id="{61ECDD25-DFBA-784A-887C-A84DE9EFFC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4575" y="784251"/>
              <a:ext cx="5085115" cy="4358670"/>
            </a:xfrm>
            <a:prstGeom prst="rect">
              <a:avLst/>
            </a:prstGeom>
          </p:spPr>
        </p:pic>
        <p:sp>
          <p:nvSpPr>
            <p:cNvPr id="28" name="Rounded Rectangle 27">
              <a:extLst>
                <a:ext uri="{FF2B5EF4-FFF2-40B4-BE49-F238E27FC236}">
                  <a16:creationId xmlns:a16="http://schemas.microsoft.com/office/drawing/2014/main" id="{EC8F8F79-9434-C74D-B290-571BDC8635A9}"/>
                </a:ext>
              </a:extLst>
            </p:cNvPr>
            <p:cNvSpPr/>
            <p:nvPr/>
          </p:nvSpPr>
          <p:spPr>
            <a:xfrm>
              <a:off x="6398010" y="4532940"/>
              <a:ext cx="2515006" cy="50896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fontAlgn="auto">
                <a:spcBef>
                  <a:spcPts val="0"/>
                </a:spcBef>
                <a:spcAft>
                  <a:spcPts val="0"/>
                </a:spcAft>
                <a:buClr>
                  <a:srgbClr val="265E87"/>
                </a:buClr>
                <a:buSzPct val="80000"/>
              </a:pPr>
              <a:r>
                <a:rPr lang="en-US" sz="2000" dirty="0">
                  <a:solidFill>
                    <a:prstClr val="black"/>
                  </a:solidFill>
                  <a:latin typeface="Tw Cen MT"/>
                </a:rPr>
                <a:t>Actual code variants</a:t>
              </a:r>
            </a:p>
          </p:txBody>
        </p:sp>
      </p:grpSp>
      <p:sp>
        <p:nvSpPr>
          <p:cNvPr id="15" name="Rounded Rectangular Callout 14">
            <a:extLst>
              <a:ext uri="{FF2B5EF4-FFF2-40B4-BE49-F238E27FC236}">
                <a16:creationId xmlns:a16="http://schemas.microsoft.com/office/drawing/2014/main" id="{D0C41CF9-7EE1-5449-8C6E-3540B78BEAD8}"/>
              </a:ext>
            </a:extLst>
          </p:cNvPr>
          <p:cNvSpPr/>
          <p:nvPr/>
        </p:nvSpPr>
        <p:spPr>
          <a:xfrm>
            <a:off x="3900984" y="1937883"/>
            <a:ext cx="2522310" cy="872541"/>
          </a:xfrm>
          <a:prstGeom prst="wedgeRoundRectCallout">
            <a:avLst>
              <a:gd name="adj1" fmla="val 40843"/>
              <a:gd name="adj2" fmla="val -67189"/>
              <a:gd name="adj3" fmla="val 16667"/>
            </a:avLst>
          </a:prstGeom>
          <a:solidFill>
            <a:schemeClr val="accent3">
              <a:lumMod val="20000"/>
              <a:lumOff val="80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Tw Cen MT"/>
                <a:cs typeface="Tw Cen MT"/>
              </a:rPr>
              <a:t>Easy to generate, hard to transform</a:t>
            </a:r>
            <a:endParaRPr lang="en-DE" sz="2000" dirty="0">
              <a:solidFill>
                <a:schemeClr val="tx1"/>
              </a:solidFill>
              <a:latin typeface="Tw Cen MT"/>
              <a:cs typeface="Tw Cen MT"/>
            </a:endParaRPr>
          </a:p>
        </p:txBody>
      </p:sp>
      <p:cxnSp>
        <p:nvCxnSpPr>
          <p:cNvPr id="6" name="Curved Connector 5">
            <a:extLst>
              <a:ext uri="{FF2B5EF4-FFF2-40B4-BE49-F238E27FC236}">
                <a16:creationId xmlns:a16="http://schemas.microsoft.com/office/drawing/2014/main" id="{B94FF2BA-2CC9-7948-AAF3-CC2F018E55BA}"/>
              </a:ext>
            </a:extLst>
          </p:cNvPr>
          <p:cNvCxnSpPr>
            <a:cxnSpLocks/>
          </p:cNvCxnSpPr>
          <p:nvPr/>
        </p:nvCxnSpPr>
        <p:spPr>
          <a:xfrm rot="10800000" flipV="1">
            <a:off x="4716016" y="304003"/>
            <a:ext cx="3888432" cy="3743994"/>
          </a:xfrm>
          <a:prstGeom prst="curvedConnector3">
            <a:avLst>
              <a:gd name="adj1" fmla="val 47787"/>
            </a:avLst>
          </a:prstGeom>
          <a:ln w="57150">
            <a:solidFill>
              <a:schemeClr val="bg1">
                <a:lumMod val="50000"/>
              </a:schemeClr>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773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A10D7F3-000F-801D-C0FB-DDE7A0F7C1D1}"/>
              </a:ext>
            </a:extLst>
          </p:cNvPr>
          <p:cNvPicPr>
            <a:picLocks noChangeAspect="1"/>
          </p:cNvPicPr>
          <p:nvPr/>
        </p:nvPicPr>
        <p:blipFill>
          <a:blip r:embed="rId3"/>
          <a:stretch>
            <a:fillRect/>
          </a:stretch>
        </p:blipFill>
        <p:spPr>
          <a:xfrm>
            <a:off x="8420504" y="814038"/>
            <a:ext cx="688000" cy="720000"/>
          </a:xfrm>
          <a:prstGeom prst="rect">
            <a:avLst/>
          </a:prstGeom>
        </p:spPr>
      </p:pic>
      <p:sp>
        <p:nvSpPr>
          <p:cNvPr id="2" name="Text Placeholder 1">
            <a:extLst>
              <a:ext uri="{FF2B5EF4-FFF2-40B4-BE49-F238E27FC236}">
                <a16:creationId xmlns:a16="http://schemas.microsoft.com/office/drawing/2014/main" id="{FA87FCAB-8E17-7E51-CEC0-3D23C882F570}"/>
              </a:ext>
            </a:extLst>
          </p:cNvPr>
          <p:cNvSpPr>
            <a:spLocks noGrp="1"/>
          </p:cNvSpPr>
          <p:nvPr>
            <p:ph type="body" sz="quarter" idx="12"/>
          </p:nvPr>
        </p:nvSpPr>
        <p:spPr/>
        <p:txBody>
          <a:bodyPr/>
          <a:lstStyle/>
          <a:p>
            <a:r>
              <a:rPr lang="en-US" dirty="0"/>
              <a:t>Tensor intermediate language (</a:t>
            </a:r>
            <a:r>
              <a:rPr lang="en-US" dirty="0" err="1"/>
              <a:t>TeIL</a:t>
            </a:r>
            <a:r>
              <a:rPr lang="en-US" dirty="0"/>
              <a:t>) in MLIR</a:t>
            </a:r>
          </a:p>
        </p:txBody>
      </p:sp>
      <p:sp>
        <p:nvSpPr>
          <p:cNvPr id="3" name="Content Placeholder 2">
            <a:extLst>
              <a:ext uri="{FF2B5EF4-FFF2-40B4-BE49-F238E27FC236}">
                <a16:creationId xmlns:a16="http://schemas.microsoft.com/office/drawing/2014/main" id="{93F90A2C-5E6B-0ED4-8FA7-FED3FB7276E0}"/>
              </a:ext>
            </a:extLst>
          </p:cNvPr>
          <p:cNvSpPr>
            <a:spLocks noGrp="1"/>
          </p:cNvSpPr>
          <p:nvPr>
            <p:ph sz="quarter" idx="14"/>
          </p:nvPr>
        </p:nvSpPr>
        <p:spPr/>
        <p:txBody>
          <a:bodyPr/>
          <a:lstStyle/>
          <a:p>
            <a:r>
              <a:rPr lang="en-US" dirty="0"/>
              <a:t>Primitive ops instead of index maps </a:t>
            </a:r>
          </a:p>
          <a:p>
            <a:pPr lvl="1"/>
            <a:r>
              <a:rPr lang="en-US" dirty="0"/>
              <a:t>Easier to express identities (big-O </a:t>
            </a:r>
            <a:r>
              <a:rPr lang="en-US" dirty="0" err="1"/>
              <a:t>trfs</a:t>
            </a:r>
            <a:r>
              <a:rPr lang="en-US" dirty="0"/>
              <a:t>)</a:t>
            </a:r>
          </a:p>
          <a:p>
            <a:pPr lvl="1"/>
            <a:r>
              <a:rPr lang="en-US" dirty="0"/>
              <a:t>Uses symbolic math, infinite precision</a:t>
            </a:r>
          </a:p>
          <a:p>
            <a:endParaRPr lang="en-US" dirty="0"/>
          </a:p>
          <a:p>
            <a:endParaRPr lang="en-US" sz="1100" dirty="0"/>
          </a:p>
          <a:p>
            <a:r>
              <a:rPr lang="en-US" dirty="0"/>
              <a:t>Specialization path </a:t>
            </a:r>
          </a:p>
          <a:p>
            <a:pPr marL="0" indent="0">
              <a:buNone/>
            </a:pPr>
            <a:r>
              <a:rPr lang="en-US" dirty="0"/>
              <a:t>     to custom hardware</a:t>
            </a:r>
          </a:p>
          <a:p>
            <a:endParaRPr lang="en-US" dirty="0"/>
          </a:p>
          <a:p>
            <a:pPr lvl="1"/>
            <a:endParaRPr lang="en-GB" dirty="0"/>
          </a:p>
          <a:p>
            <a:pPr lvl="1"/>
            <a:endParaRPr lang="en-US" dirty="0"/>
          </a:p>
          <a:p>
            <a:endParaRPr lang="en-US" dirty="0"/>
          </a:p>
        </p:txBody>
      </p:sp>
      <p:sp>
        <p:nvSpPr>
          <p:cNvPr id="4" name="Slide Number Placeholder 3">
            <a:extLst>
              <a:ext uri="{FF2B5EF4-FFF2-40B4-BE49-F238E27FC236}">
                <a16:creationId xmlns:a16="http://schemas.microsoft.com/office/drawing/2014/main" id="{C1A82065-7269-B4C2-1BE2-807B1C3B5A1E}"/>
              </a:ext>
            </a:extLst>
          </p:cNvPr>
          <p:cNvSpPr>
            <a:spLocks noGrp="1"/>
          </p:cNvSpPr>
          <p:nvPr>
            <p:ph type="sldNum" sz="quarter" idx="4"/>
          </p:nvPr>
        </p:nvSpPr>
        <p:spPr/>
        <p:txBody>
          <a:bodyPr/>
          <a:lstStyle/>
          <a:p>
            <a:pPr>
              <a:defRPr/>
            </a:pPr>
            <a:fld id="{2DA1BE7D-6820-4450-ACB1-CA4C41F17A73}" type="slidenum">
              <a:rPr lang="en-US" smtClean="0"/>
              <a:pPr>
                <a:defRPr/>
              </a:pPr>
              <a:t>13</a:t>
            </a:fld>
            <a:endParaRPr lang="en-US" dirty="0"/>
          </a:p>
        </p:txBody>
      </p:sp>
      <p:sp>
        <p:nvSpPr>
          <p:cNvPr id="5" name="Footer Placeholder 4">
            <a:extLst>
              <a:ext uri="{FF2B5EF4-FFF2-40B4-BE49-F238E27FC236}">
                <a16:creationId xmlns:a16="http://schemas.microsoft.com/office/drawing/2014/main" id="{CF93F1BA-0D45-3A0F-2DE7-74D84D6821D0}"/>
              </a:ext>
            </a:extLst>
          </p:cNvPr>
          <p:cNvSpPr>
            <a:spLocks noGrp="1"/>
          </p:cNvSpPr>
          <p:nvPr>
            <p:ph type="ftr" sz="quarter" idx="3"/>
          </p:nvPr>
        </p:nvSpPr>
        <p:spPr/>
        <p:txBody>
          <a:bodyPr/>
          <a:lstStyle/>
          <a:p>
            <a:r>
              <a:rPr lang="en-US"/>
              <a:t>© Prof. J. Castrillon. Keynote, CODAI 2023</a:t>
            </a:r>
            <a:endParaRPr lang="en-US" dirty="0"/>
          </a:p>
        </p:txBody>
      </p:sp>
      <p:pic>
        <p:nvPicPr>
          <p:cNvPr id="8" name="Picture 7">
            <a:extLst>
              <a:ext uri="{FF2B5EF4-FFF2-40B4-BE49-F238E27FC236}">
                <a16:creationId xmlns:a16="http://schemas.microsoft.com/office/drawing/2014/main" id="{8C272D05-566E-AA6E-735F-BE3109CD6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7754" y="467461"/>
            <a:ext cx="4775513" cy="2392322"/>
          </a:xfrm>
          <a:prstGeom prst="rect">
            <a:avLst/>
          </a:prstGeom>
        </p:spPr>
      </p:pic>
      <p:sp>
        <p:nvSpPr>
          <p:cNvPr id="7" name="TextBox 6">
            <a:extLst>
              <a:ext uri="{FF2B5EF4-FFF2-40B4-BE49-F238E27FC236}">
                <a16:creationId xmlns:a16="http://schemas.microsoft.com/office/drawing/2014/main" id="{85ABC769-05D0-A981-B99F-D7C82A5139B8}"/>
              </a:ext>
            </a:extLst>
          </p:cNvPr>
          <p:cNvSpPr txBox="1"/>
          <p:nvPr/>
        </p:nvSpPr>
        <p:spPr>
          <a:xfrm>
            <a:off x="755576" y="1995686"/>
            <a:ext cx="5013349" cy="338554"/>
          </a:xfrm>
          <a:prstGeom prst="rect">
            <a:avLst/>
          </a:prstGeom>
        </p:spPr>
        <p:txBody>
          <a:bodyPr vert="horz" lIns="91440" tIns="45720" rIns="91440" bIns="45720" rtlCol="0" anchor="ctr"/>
          <a:lstStyle>
            <a:defPPr>
              <a:defRPr lang="de-DE"/>
            </a:defPPr>
            <a:lvl1pPr>
              <a:defRPr sz="1100">
                <a:solidFill>
                  <a:schemeClr val="tx1">
                    <a:tint val="75000"/>
                  </a:schemeClr>
                </a:solidFill>
                <a:latin typeface="Tw Cen MT"/>
                <a:cs typeface="Tw Cen MT"/>
              </a:defRPr>
            </a:lvl1pPr>
          </a:lstStyle>
          <a:p>
            <a:r>
              <a:rPr lang="en-US" dirty="0">
                <a:latin typeface="Tw Cen MT" charset="0"/>
                <a:ea typeface="Tw Cen MT" charset="0"/>
                <a:cs typeface="Tw Cen MT" charset="0"/>
              </a:rPr>
              <a:t>N.A. Rink, N. A. and J. Castrillon. “</a:t>
            </a:r>
            <a:r>
              <a:rPr lang="en-US" dirty="0" err="1">
                <a:latin typeface="Tw Cen MT" charset="0"/>
                <a:ea typeface="Tw Cen MT" charset="0"/>
                <a:cs typeface="Tw Cen MT" charset="0"/>
              </a:rPr>
              <a:t>TeIL</a:t>
            </a:r>
            <a:r>
              <a:rPr lang="en-US" dirty="0">
                <a:latin typeface="Tw Cen MT" charset="0"/>
                <a:ea typeface="Tw Cen MT" charset="0"/>
                <a:cs typeface="Tw Cen MT" charset="0"/>
              </a:rPr>
              <a:t>: a type-safe imperative Tensor Intermediate Language”, ARRAY’19, pp. 57-68</a:t>
            </a:r>
            <a:endParaRPr lang="en-DE" dirty="0"/>
          </a:p>
        </p:txBody>
      </p:sp>
      <p:grpSp>
        <p:nvGrpSpPr>
          <p:cNvPr id="65" name="Group 64">
            <a:extLst>
              <a:ext uri="{FF2B5EF4-FFF2-40B4-BE49-F238E27FC236}">
                <a16:creationId xmlns:a16="http://schemas.microsoft.com/office/drawing/2014/main" id="{7264713A-46B9-A650-863A-9FB97146049E}"/>
              </a:ext>
            </a:extLst>
          </p:cNvPr>
          <p:cNvGrpSpPr/>
          <p:nvPr/>
        </p:nvGrpSpPr>
        <p:grpSpPr>
          <a:xfrm>
            <a:off x="3094981" y="2643758"/>
            <a:ext cx="5941515" cy="2097846"/>
            <a:chOff x="2773498" y="2715766"/>
            <a:chExt cx="5941515" cy="2097846"/>
          </a:xfrm>
        </p:grpSpPr>
        <p:grpSp>
          <p:nvGrpSpPr>
            <p:cNvPr id="54" name="Group 53">
              <a:extLst>
                <a:ext uri="{FF2B5EF4-FFF2-40B4-BE49-F238E27FC236}">
                  <a16:creationId xmlns:a16="http://schemas.microsoft.com/office/drawing/2014/main" id="{C419DA88-A289-DAB8-2EE7-2A7FC0E77129}"/>
                </a:ext>
              </a:extLst>
            </p:cNvPr>
            <p:cNvGrpSpPr>
              <a:grpSpLocks noChangeAspect="1"/>
            </p:cNvGrpSpPr>
            <p:nvPr/>
          </p:nvGrpSpPr>
          <p:grpSpPr>
            <a:xfrm>
              <a:off x="3059832" y="2715766"/>
              <a:ext cx="5655181" cy="2051497"/>
              <a:chOff x="2607455" y="843617"/>
              <a:chExt cx="7527264" cy="3617034"/>
            </a:xfrm>
          </p:grpSpPr>
          <p:cxnSp>
            <p:nvCxnSpPr>
              <p:cNvPr id="33" name="Verbinder: gewinkelt 135">
                <a:extLst>
                  <a:ext uri="{FF2B5EF4-FFF2-40B4-BE49-F238E27FC236}">
                    <a16:creationId xmlns:a16="http://schemas.microsoft.com/office/drawing/2014/main" id="{A5851E8B-5813-BE6E-4CB2-96AC15E4F7CA}"/>
                  </a:ext>
                </a:extLst>
              </p:cNvPr>
              <p:cNvCxnSpPr>
                <a:cxnSpLocks/>
                <a:stCxn id="35" idx="3"/>
                <a:endCxn id="39" idx="2"/>
              </p:cNvCxnSpPr>
              <p:nvPr/>
            </p:nvCxnSpPr>
            <p:spPr>
              <a:xfrm flipV="1">
                <a:off x="5652246" y="2934045"/>
                <a:ext cx="2199139" cy="333347"/>
              </a:xfrm>
              <a:prstGeom prst="bentConnector2">
                <a:avLst/>
              </a:prstGeom>
              <a:noFill/>
              <a:ln w="38100" cap="flat" cmpd="sng" algn="ctr">
                <a:solidFill>
                  <a:srgbClr val="6AB023"/>
                </a:solidFill>
                <a:prstDash val="sysDash"/>
                <a:miter lim="800000"/>
                <a:tailEnd type="triangle"/>
              </a:ln>
              <a:effectLst/>
            </p:spPr>
          </p:cxnSp>
          <p:sp>
            <p:nvSpPr>
              <p:cNvPr id="34" name="Rechteck 5">
                <a:extLst>
                  <a:ext uri="{FF2B5EF4-FFF2-40B4-BE49-F238E27FC236}">
                    <a16:creationId xmlns:a16="http://schemas.microsoft.com/office/drawing/2014/main" id="{A582E5E8-AAAE-7D97-5C9A-E614EAC0DB14}"/>
                  </a:ext>
                </a:extLst>
              </p:cNvPr>
              <p:cNvSpPr/>
              <p:nvPr/>
            </p:nvSpPr>
            <p:spPr>
              <a:xfrm>
                <a:off x="2607455" y="2305429"/>
                <a:ext cx="1145059" cy="586409"/>
              </a:xfrm>
              <a:prstGeom prst="rect">
                <a:avLst/>
              </a:prstGeom>
              <a:gradFill rotWithShape="1">
                <a:gsLst>
                  <a:gs pos="0">
                    <a:srgbClr val="00305E">
                      <a:satMod val="103000"/>
                      <a:lumMod val="102000"/>
                      <a:tint val="94000"/>
                    </a:srgbClr>
                  </a:gs>
                  <a:gs pos="50000">
                    <a:srgbClr val="00305E">
                      <a:satMod val="110000"/>
                      <a:lumMod val="100000"/>
                      <a:shade val="100000"/>
                    </a:srgbClr>
                  </a:gs>
                  <a:gs pos="100000">
                    <a:srgbClr val="00305E">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822960" eaLnBrk="1" fontAlgn="auto" latinLnBrk="0" hangingPunct="1">
                  <a:lnSpc>
                    <a:spcPct val="100000"/>
                  </a:lnSpc>
                  <a:spcBef>
                    <a:spcPts val="0"/>
                  </a:spcBef>
                  <a:spcAft>
                    <a:spcPts val="0"/>
                  </a:spcAft>
                  <a:buClrTx/>
                  <a:buSzTx/>
                  <a:buFontTx/>
                  <a:buNone/>
                  <a:tabLst/>
                  <a:defRPr/>
                </a:pPr>
                <a:r>
                  <a:rPr kumimoji="0" lang="de-DE" sz="1620"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arith</a:t>
                </a:r>
                <a:endParaRPr kumimoji="0" lang="de-DE" sz="162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35" name="Rechteck 6">
                <a:extLst>
                  <a:ext uri="{FF2B5EF4-FFF2-40B4-BE49-F238E27FC236}">
                    <a16:creationId xmlns:a16="http://schemas.microsoft.com/office/drawing/2014/main" id="{E3DD5426-9BF3-52F0-181B-39033264961B}"/>
                  </a:ext>
                </a:extLst>
              </p:cNvPr>
              <p:cNvSpPr/>
              <p:nvPr/>
            </p:nvSpPr>
            <p:spPr>
              <a:xfrm>
                <a:off x="4507187" y="2974187"/>
                <a:ext cx="1145059" cy="586410"/>
              </a:xfrm>
              <a:prstGeom prst="rect">
                <a:avLst/>
              </a:prstGeom>
              <a:gradFill rotWithShape="1">
                <a:gsLst>
                  <a:gs pos="0">
                    <a:srgbClr val="00305E">
                      <a:satMod val="103000"/>
                      <a:lumMod val="102000"/>
                      <a:tint val="94000"/>
                    </a:srgbClr>
                  </a:gs>
                  <a:gs pos="50000">
                    <a:srgbClr val="00305E">
                      <a:satMod val="110000"/>
                      <a:lumMod val="100000"/>
                      <a:shade val="100000"/>
                    </a:srgbClr>
                  </a:gs>
                  <a:gs pos="100000">
                    <a:srgbClr val="00305E">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822960" eaLnBrk="1" fontAlgn="auto" latinLnBrk="0" hangingPunct="1">
                  <a:lnSpc>
                    <a:spcPct val="100000"/>
                  </a:lnSpc>
                  <a:spcBef>
                    <a:spcPts val="0"/>
                  </a:spcBef>
                  <a:spcAft>
                    <a:spcPts val="0"/>
                  </a:spcAft>
                  <a:buClrTx/>
                  <a:buSzTx/>
                  <a:buFontTx/>
                  <a:buNone/>
                  <a:tabLst/>
                  <a:defRPr/>
                </a:pPr>
                <a:r>
                  <a:rPr kumimoji="0" lang="de-DE" sz="1620"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index</a:t>
                </a:r>
                <a:endParaRPr kumimoji="0" lang="de-DE" sz="162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36" name="Rechteck 7">
                <a:extLst>
                  <a:ext uri="{FF2B5EF4-FFF2-40B4-BE49-F238E27FC236}">
                    <a16:creationId xmlns:a16="http://schemas.microsoft.com/office/drawing/2014/main" id="{F0D46D03-E075-4BB2-918B-E9AFD8862493}"/>
                  </a:ext>
                </a:extLst>
              </p:cNvPr>
              <p:cNvSpPr/>
              <p:nvPr/>
            </p:nvSpPr>
            <p:spPr>
              <a:xfrm>
                <a:off x="8989660" y="1937695"/>
                <a:ext cx="1145059" cy="586410"/>
              </a:xfrm>
              <a:prstGeom prst="rect">
                <a:avLst/>
              </a:prstGeom>
              <a:gradFill rotWithShape="1">
                <a:gsLst>
                  <a:gs pos="0">
                    <a:srgbClr val="00305E">
                      <a:satMod val="103000"/>
                      <a:lumMod val="102000"/>
                      <a:tint val="94000"/>
                    </a:srgbClr>
                  </a:gs>
                  <a:gs pos="50000">
                    <a:srgbClr val="00305E">
                      <a:satMod val="110000"/>
                      <a:lumMod val="100000"/>
                      <a:shade val="100000"/>
                    </a:srgbClr>
                  </a:gs>
                  <a:gs pos="100000">
                    <a:srgbClr val="00305E">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822960" eaLnBrk="1" fontAlgn="auto" latinLnBrk="0" hangingPunct="1">
                  <a:lnSpc>
                    <a:spcPct val="100000"/>
                  </a:lnSpc>
                  <a:spcBef>
                    <a:spcPts val="0"/>
                  </a:spcBef>
                  <a:spcAft>
                    <a:spcPts val="0"/>
                  </a:spcAft>
                  <a:buClrTx/>
                  <a:buSzTx/>
                  <a:buFontTx/>
                  <a:buNone/>
                  <a:tabLst/>
                  <a:defRPr/>
                </a:pPr>
                <a:r>
                  <a:rPr kumimoji="0" lang="de-DE" sz="1620"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llvm</a:t>
                </a:r>
                <a:endParaRPr kumimoji="0" lang="de-DE" sz="162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37" name="Rechteck 8">
                <a:extLst>
                  <a:ext uri="{FF2B5EF4-FFF2-40B4-BE49-F238E27FC236}">
                    <a16:creationId xmlns:a16="http://schemas.microsoft.com/office/drawing/2014/main" id="{84FD8B14-110E-486C-431F-FC6E69FCE845}"/>
                  </a:ext>
                </a:extLst>
              </p:cNvPr>
              <p:cNvSpPr/>
              <p:nvPr/>
            </p:nvSpPr>
            <p:spPr>
              <a:xfrm>
                <a:off x="4507186" y="1676477"/>
                <a:ext cx="1145059" cy="586410"/>
              </a:xfrm>
              <a:prstGeom prst="rect">
                <a:avLst/>
              </a:prstGeom>
              <a:gradFill rotWithShape="1">
                <a:gsLst>
                  <a:gs pos="0">
                    <a:srgbClr val="6AB023">
                      <a:satMod val="103000"/>
                      <a:lumMod val="102000"/>
                      <a:tint val="94000"/>
                    </a:srgbClr>
                  </a:gs>
                  <a:gs pos="50000">
                    <a:srgbClr val="6AB023">
                      <a:satMod val="110000"/>
                      <a:lumMod val="100000"/>
                      <a:shade val="100000"/>
                    </a:srgbClr>
                  </a:gs>
                  <a:gs pos="100000">
                    <a:srgbClr val="6AB02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822960" eaLnBrk="1" fontAlgn="auto" latinLnBrk="0" hangingPunct="1">
                  <a:lnSpc>
                    <a:spcPct val="100000"/>
                  </a:lnSpc>
                  <a:spcBef>
                    <a:spcPts val="0"/>
                  </a:spcBef>
                  <a:spcAft>
                    <a:spcPts val="0"/>
                  </a:spcAft>
                  <a:buClrTx/>
                  <a:buSzTx/>
                  <a:buFontTx/>
                  <a:buNone/>
                  <a:tabLst/>
                  <a:defRPr/>
                </a:pPr>
                <a:r>
                  <a:rPr kumimoji="0" lang="de-DE" sz="1620"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base2</a:t>
                </a:r>
              </a:p>
            </p:txBody>
          </p:sp>
          <p:sp>
            <p:nvSpPr>
              <p:cNvPr id="38" name="Rechteck 9">
                <a:extLst>
                  <a:ext uri="{FF2B5EF4-FFF2-40B4-BE49-F238E27FC236}">
                    <a16:creationId xmlns:a16="http://schemas.microsoft.com/office/drawing/2014/main" id="{CF313286-041F-8454-3B8F-1CD410AD83B9}"/>
                  </a:ext>
                </a:extLst>
              </p:cNvPr>
              <p:cNvSpPr/>
              <p:nvPr/>
            </p:nvSpPr>
            <p:spPr>
              <a:xfrm>
                <a:off x="6436416" y="1267431"/>
                <a:ext cx="1145059" cy="586410"/>
              </a:xfrm>
              <a:prstGeom prst="rect">
                <a:avLst/>
              </a:prstGeom>
              <a:gradFill rotWithShape="1">
                <a:gsLst>
                  <a:gs pos="0">
                    <a:srgbClr val="6AB023">
                      <a:satMod val="103000"/>
                      <a:lumMod val="102000"/>
                      <a:tint val="94000"/>
                    </a:srgbClr>
                  </a:gs>
                  <a:gs pos="50000">
                    <a:srgbClr val="6AB023">
                      <a:satMod val="110000"/>
                      <a:lumMod val="100000"/>
                      <a:shade val="100000"/>
                    </a:srgbClr>
                  </a:gs>
                  <a:gs pos="100000">
                    <a:srgbClr val="6AB02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822960" eaLnBrk="1" fontAlgn="auto" latinLnBrk="0" hangingPunct="1">
                  <a:lnSpc>
                    <a:spcPct val="100000"/>
                  </a:lnSpc>
                  <a:spcBef>
                    <a:spcPts val="0"/>
                  </a:spcBef>
                  <a:spcAft>
                    <a:spcPts val="0"/>
                  </a:spcAft>
                  <a:buClrTx/>
                  <a:buSzTx/>
                  <a:buFontTx/>
                  <a:buNone/>
                  <a:tabLst/>
                  <a:defRPr/>
                </a:pPr>
                <a:r>
                  <a:rPr kumimoji="0" lang="de-DE" sz="1620"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bit</a:t>
                </a:r>
                <a:endParaRPr kumimoji="0" lang="de-DE" sz="162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39" name="Rechteck 10">
                <a:extLst>
                  <a:ext uri="{FF2B5EF4-FFF2-40B4-BE49-F238E27FC236}">
                    <a16:creationId xmlns:a16="http://schemas.microsoft.com/office/drawing/2014/main" id="{8AE732FA-8549-EE5A-89E1-F74F5683C762}"/>
                  </a:ext>
                </a:extLst>
              </p:cNvPr>
              <p:cNvSpPr/>
              <p:nvPr/>
            </p:nvSpPr>
            <p:spPr>
              <a:xfrm>
                <a:off x="7278855" y="2347635"/>
                <a:ext cx="1145059" cy="586410"/>
              </a:xfrm>
              <a:prstGeom prst="rect">
                <a:avLst/>
              </a:prstGeom>
              <a:gradFill rotWithShape="1">
                <a:gsLst>
                  <a:gs pos="0">
                    <a:srgbClr val="6AB023">
                      <a:satMod val="103000"/>
                      <a:lumMod val="102000"/>
                      <a:tint val="94000"/>
                    </a:srgbClr>
                  </a:gs>
                  <a:gs pos="50000">
                    <a:srgbClr val="6AB023">
                      <a:satMod val="110000"/>
                      <a:lumMod val="100000"/>
                      <a:shade val="100000"/>
                    </a:srgbClr>
                  </a:gs>
                  <a:gs pos="100000">
                    <a:srgbClr val="6AB023">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822960" eaLnBrk="1" fontAlgn="auto" latinLnBrk="0" hangingPunct="1">
                  <a:lnSpc>
                    <a:spcPct val="100000"/>
                  </a:lnSpc>
                  <a:spcBef>
                    <a:spcPts val="0"/>
                  </a:spcBef>
                  <a:spcAft>
                    <a:spcPts val="0"/>
                  </a:spcAft>
                  <a:buClrTx/>
                  <a:buSzTx/>
                  <a:buFontTx/>
                  <a:buNone/>
                  <a:tabLst/>
                  <a:defRPr/>
                </a:pPr>
                <a:r>
                  <a:rPr kumimoji="0" lang="de-DE" sz="1620"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cyclic</a:t>
                </a:r>
                <a:endParaRPr kumimoji="0" lang="de-DE" sz="162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40" name="Rechteck 11">
                <a:extLst>
                  <a:ext uri="{FF2B5EF4-FFF2-40B4-BE49-F238E27FC236}">
                    <a16:creationId xmlns:a16="http://schemas.microsoft.com/office/drawing/2014/main" id="{28C10DBB-1DF8-7C26-74E5-22B701BEFE94}"/>
                  </a:ext>
                </a:extLst>
              </p:cNvPr>
              <p:cNvSpPr/>
              <p:nvPr/>
            </p:nvSpPr>
            <p:spPr>
              <a:xfrm>
                <a:off x="8154005" y="843617"/>
                <a:ext cx="1145059" cy="586410"/>
              </a:xfrm>
              <a:prstGeom prst="rect">
                <a:avLst/>
              </a:prstGeom>
              <a:gradFill rotWithShape="1">
                <a:gsLst>
                  <a:gs pos="0">
                    <a:srgbClr val="37B48C">
                      <a:satMod val="103000"/>
                      <a:lumMod val="102000"/>
                      <a:tint val="94000"/>
                    </a:srgbClr>
                  </a:gs>
                  <a:gs pos="50000">
                    <a:srgbClr val="37B48C">
                      <a:satMod val="110000"/>
                      <a:lumMod val="100000"/>
                      <a:shade val="100000"/>
                    </a:srgbClr>
                  </a:gs>
                  <a:gs pos="100000">
                    <a:srgbClr val="37B48C">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822960" eaLnBrk="1" fontAlgn="auto" latinLnBrk="0" hangingPunct="1">
                  <a:lnSpc>
                    <a:spcPct val="100000"/>
                  </a:lnSpc>
                  <a:spcBef>
                    <a:spcPts val="0"/>
                  </a:spcBef>
                  <a:spcAft>
                    <a:spcPts val="0"/>
                  </a:spcAft>
                  <a:buClrTx/>
                  <a:buSzTx/>
                  <a:buFontTx/>
                  <a:buNone/>
                  <a:tabLst/>
                  <a:defRPr/>
                </a:pPr>
                <a:r>
                  <a:rPr kumimoji="0" lang="de-DE" sz="1620"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ub</a:t>
                </a:r>
                <a:endParaRPr kumimoji="0" lang="de-DE" sz="1620" b="0" i="0" u="none" strike="noStrike" kern="0" cap="none" spc="0" normalizeH="0" baseline="0" noProof="0" dirty="0">
                  <a:ln>
                    <a:noFill/>
                  </a:ln>
                  <a:solidFill>
                    <a:srgbClr val="FFFFFF"/>
                  </a:solidFill>
                  <a:effectLst/>
                  <a:uLnTx/>
                  <a:uFillTx/>
                  <a:latin typeface="Consolas" panose="020B0609020204030204" pitchFamily="49" charset="0"/>
                  <a:ea typeface="+mn-ea"/>
                  <a:cs typeface="+mn-cs"/>
                </a:endParaRPr>
              </a:p>
            </p:txBody>
          </p:sp>
          <p:cxnSp>
            <p:nvCxnSpPr>
              <p:cNvPr id="41" name="Verbinder: gewinkelt 13">
                <a:extLst>
                  <a:ext uri="{FF2B5EF4-FFF2-40B4-BE49-F238E27FC236}">
                    <a16:creationId xmlns:a16="http://schemas.microsoft.com/office/drawing/2014/main" id="{7E74B2CF-674A-2251-4405-88AB4DEF893D}"/>
                  </a:ext>
                </a:extLst>
              </p:cNvPr>
              <p:cNvCxnSpPr>
                <a:cxnSpLocks/>
                <a:stCxn id="38" idx="3"/>
                <a:endCxn id="36" idx="1"/>
              </p:cNvCxnSpPr>
              <p:nvPr/>
            </p:nvCxnSpPr>
            <p:spPr>
              <a:xfrm>
                <a:off x="7581475" y="1560636"/>
                <a:ext cx="1408185" cy="670264"/>
              </a:xfrm>
              <a:prstGeom prst="bentConnector3">
                <a:avLst>
                  <a:gd name="adj1" fmla="val 80420"/>
                </a:avLst>
              </a:prstGeom>
              <a:noFill/>
              <a:ln w="38100" cap="flat" cmpd="sng" algn="ctr">
                <a:solidFill>
                  <a:srgbClr val="6AB023"/>
                </a:solidFill>
                <a:prstDash val="solid"/>
                <a:miter lim="800000"/>
                <a:tailEnd type="triangle"/>
              </a:ln>
              <a:effectLst/>
            </p:spPr>
          </p:cxnSp>
          <p:cxnSp>
            <p:nvCxnSpPr>
              <p:cNvPr id="42" name="Verbinder: gewinkelt 14">
                <a:extLst>
                  <a:ext uri="{FF2B5EF4-FFF2-40B4-BE49-F238E27FC236}">
                    <a16:creationId xmlns:a16="http://schemas.microsoft.com/office/drawing/2014/main" id="{70C3B837-2708-F441-ED48-7D1C1F89E793}"/>
                  </a:ext>
                </a:extLst>
              </p:cNvPr>
              <p:cNvCxnSpPr>
                <a:cxnSpLocks/>
                <a:stCxn id="39" idx="3"/>
                <a:endCxn id="36" idx="1"/>
              </p:cNvCxnSpPr>
              <p:nvPr/>
            </p:nvCxnSpPr>
            <p:spPr>
              <a:xfrm flipV="1">
                <a:off x="8423914" y="2230900"/>
                <a:ext cx="565746" cy="409940"/>
              </a:xfrm>
              <a:prstGeom prst="bentConnector3">
                <a:avLst>
                  <a:gd name="adj1" fmla="val 50000"/>
                </a:avLst>
              </a:prstGeom>
              <a:noFill/>
              <a:ln w="38100" cap="flat" cmpd="sng" algn="ctr">
                <a:solidFill>
                  <a:srgbClr val="6AB023"/>
                </a:solidFill>
                <a:prstDash val="solid"/>
                <a:miter lim="800000"/>
                <a:tailEnd type="triangle"/>
              </a:ln>
              <a:effectLst/>
            </p:spPr>
          </p:cxnSp>
          <p:cxnSp>
            <p:nvCxnSpPr>
              <p:cNvPr id="43" name="Verbinder: gewinkelt 17">
                <a:extLst>
                  <a:ext uri="{FF2B5EF4-FFF2-40B4-BE49-F238E27FC236}">
                    <a16:creationId xmlns:a16="http://schemas.microsoft.com/office/drawing/2014/main" id="{D84C316A-7331-8D23-31C9-38B991A8998A}"/>
                  </a:ext>
                </a:extLst>
              </p:cNvPr>
              <p:cNvCxnSpPr>
                <a:cxnSpLocks/>
                <a:stCxn id="40" idx="3"/>
                <a:endCxn id="36" idx="0"/>
              </p:cNvCxnSpPr>
              <p:nvPr/>
            </p:nvCxnSpPr>
            <p:spPr>
              <a:xfrm>
                <a:off x="9299064" y="1136822"/>
                <a:ext cx="263126" cy="800873"/>
              </a:xfrm>
              <a:prstGeom prst="bentConnector2">
                <a:avLst/>
              </a:prstGeom>
              <a:noFill/>
              <a:ln w="38100" cap="flat" cmpd="sng" algn="ctr">
                <a:solidFill>
                  <a:srgbClr val="0A9BA0"/>
                </a:solidFill>
                <a:prstDash val="solid"/>
                <a:miter lim="800000"/>
                <a:tailEnd type="triangle"/>
              </a:ln>
              <a:effectLst/>
            </p:spPr>
          </p:cxnSp>
          <p:cxnSp>
            <p:nvCxnSpPr>
              <p:cNvPr id="44" name="Verbinder: gewinkelt 21">
                <a:extLst>
                  <a:ext uri="{FF2B5EF4-FFF2-40B4-BE49-F238E27FC236}">
                    <a16:creationId xmlns:a16="http://schemas.microsoft.com/office/drawing/2014/main" id="{C2CFEF40-66D1-9D65-7F1B-74E9F3897AC5}"/>
                  </a:ext>
                </a:extLst>
              </p:cNvPr>
              <p:cNvCxnSpPr>
                <a:cxnSpLocks/>
                <a:stCxn id="35" idx="3"/>
                <a:endCxn id="36" idx="2"/>
              </p:cNvCxnSpPr>
              <p:nvPr/>
            </p:nvCxnSpPr>
            <p:spPr>
              <a:xfrm flipV="1">
                <a:off x="5652246" y="2524105"/>
                <a:ext cx="3909944" cy="743287"/>
              </a:xfrm>
              <a:prstGeom prst="bentConnector2">
                <a:avLst/>
              </a:prstGeom>
              <a:noFill/>
              <a:ln w="38100" cap="flat" cmpd="sng" algn="ctr">
                <a:solidFill>
                  <a:srgbClr val="00305E"/>
                </a:solidFill>
                <a:prstDash val="solid"/>
                <a:miter lim="800000"/>
                <a:tailEnd type="triangle"/>
              </a:ln>
              <a:effectLst/>
            </p:spPr>
          </p:cxnSp>
          <p:cxnSp>
            <p:nvCxnSpPr>
              <p:cNvPr id="45" name="Verbinder: gewinkelt 24">
                <a:extLst>
                  <a:ext uri="{FF2B5EF4-FFF2-40B4-BE49-F238E27FC236}">
                    <a16:creationId xmlns:a16="http://schemas.microsoft.com/office/drawing/2014/main" id="{C16D03B1-CAB1-404F-AC69-0EC9EBFE1BB4}"/>
                  </a:ext>
                </a:extLst>
              </p:cNvPr>
              <p:cNvCxnSpPr>
                <a:cxnSpLocks/>
                <a:stCxn id="34" idx="2"/>
                <a:endCxn id="36" idx="2"/>
              </p:cNvCxnSpPr>
              <p:nvPr/>
            </p:nvCxnSpPr>
            <p:spPr>
              <a:xfrm rot="5400000" flipH="1" flipV="1">
                <a:off x="6187220" y="-483131"/>
                <a:ext cx="367734" cy="6382205"/>
              </a:xfrm>
              <a:prstGeom prst="bentConnector3">
                <a:avLst>
                  <a:gd name="adj1" fmla="val -291337"/>
                </a:avLst>
              </a:prstGeom>
              <a:noFill/>
              <a:ln w="38100" cap="flat" cmpd="sng" algn="ctr">
                <a:solidFill>
                  <a:srgbClr val="00305E"/>
                </a:solidFill>
                <a:prstDash val="solid"/>
                <a:miter lim="800000"/>
                <a:tailEnd type="triangle"/>
              </a:ln>
              <a:effectLst/>
            </p:spPr>
          </p:cxnSp>
          <p:cxnSp>
            <p:nvCxnSpPr>
              <p:cNvPr id="46" name="Verbinder: gewinkelt 27">
                <a:extLst>
                  <a:ext uri="{FF2B5EF4-FFF2-40B4-BE49-F238E27FC236}">
                    <a16:creationId xmlns:a16="http://schemas.microsoft.com/office/drawing/2014/main" id="{DA11EB6D-81A4-44E0-C6FB-BF6D98B0429E}"/>
                  </a:ext>
                </a:extLst>
              </p:cNvPr>
              <p:cNvCxnSpPr>
                <a:cxnSpLocks/>
                <a:stCxn id="37" idx="3"/>
                <a:endCxn id="39" idx="0"/>
              </p:cNvCxnSpPr>
              <p:nvPr/>
            </p:nvCxnSpPr>
            <p:spPr>
              <a:xfrm>
                <a:off x="5652245" y="1969682"/>
                <a:ext cx="2199140" cy="377953"/>
              </a:xfrm>
              <a:prstGeom prst="bentConnector2">
                <a:avLst/>
              </a:prstGeom>
              <a:noFill/>
              <a:ln w="38100" cap="flat" cmpd="sng" algn="ctr">
                <a:solidFill>
                  <a:srgbClr val="6AB023"/>
                </a:solidFill>
                <a:prstDash val="solid"/>
                <a:miter lim="800000"/>
                <a:tailEnd type="triangle"/>
              </a:ln>
              <a:effectLst/>
            </p:spPr>
          </p:cxnSp>
          <p:cxnSp>
            <p:nvCxnSpPr>
              <p:cNvPr id="47" name="Verbinder: gewinkelt 30">
                <a:extLst>
                  <a:ext uri="{FF2B5EF4-FFF2-40B4-BE49-F238E27FC236}">
                    <a16:creationId xmlns:a16="http://schemas.microsoft.com/office/drawing/2014/main" id="{4FA88A26-CD05-DCBB-4382-4478AAFAAB5F}"/>
                  </a:ext>
                </a:extLst>
              </p:cNvPr>
              <p:cNvCxnSpPr>
                <a:cxnSpLocks/>
                <a:stCxn id="37" idx="3"/>
                <a:endCxn id="38" idx="1"/>
              </p:cNvCxnSpPr>
              <p:nvPr/>
            </p:nvCxnSpPr>
            <p:spPr>
              <a:xfrm flipV="1">
                <a:off x="5652245" y="1560636"/>
                <a:ext cx="784171" cy="409046"/>
              </a:xfrm>
              <a:prstGeom prst="bentConnector3">
                <a:avLst>
                  <a:gd name="adj1" fmla="val 50000"/>
                </a:avLst>
              </a:prstGeom>
              <a:noFill/>
              <a:ln w="38100" cap="flat" cmpd="sng" algn="ctr">
                <a:solidFill>
                  <a:srgbClr val="6AB023"/>
                </a:solidFill>
                <a:prstDash val="solid"/>
                <a:miter lim="800000"/>
                <a:tailEnd type="triangle"/>
              </a:ln>
              <a:effectLst/>
            </p:spPr>
          </p:cxnSp>
          <p:cxnSp>
            <p:nvCxnSpPr>
              <p:cNvPr id="48" name="Verbinder: gewinkelt 35">
                <a:extLst>
                  <a:ext uri="{FF2B5EF4-FFF2-40B4-BE49-F238E27FC236}">
                    <a16:creationId xmlns:a16="http://schemas.microsoft.com/office/drawing/2014/main" id="{08F63319-4A4A-0738-927C-28A25E691A63}"/>
                  </a:ext>
                </a:extLst>
              </p:cNvPr>
              <p:cNvCxnSpPr>
                <a:cxnSpLocks/>
                <a:stCxn id="39" idx="1"/>
                <a:endCxn id="35" idx="0"/>
              </p:cNvCxnSpPr>
              <p:nvPr/>
            </p:nvCxnSpPr>
            <p:spPr>
              <a:xfrm rot="10800000" flipV="1">
                <a:off x="5079717" y="2640839"/>
                <a:ext cx="2199138" cy="333347"/>
              </a:xfrm>
              <a:prstGeom prst="bentConnector2">
                <a:avLst/>
              </a:prstGeom>
              <a:noFill/>
              <a:ln w="38100" cap="flat" cmpd="sng" algn="ctr">
                <a:solidFill>
                  <a:srgbClr val="00305E"/>
                </a:solidFill>
                <a:prstDash val="solid"/>
                <a:miter lim="800000"/>
                <a:tailEnd type="triangle"/>
              </a:ln>
              <a:effectLst/>
            </p:spPr>
          </p:cxnSp>
          <p:cxnSp>
            <p:nvCxnSpPr>
              <p:cNvPr id="49" name="Verbinder: gewinkelt 40">
                <a:extLst>
                  <a:ext uri="{FF2B5EF4-FFF2-40B4-BE49-F238E27FC236}">
                    <a16:creationId xmlns:a16="http://schemas.microsoft.com/office/drawing/2014/main" id="{DCF08399-6DDA-DC0D-6E5B-FDEE601394E9}"/>
                  </a:ext>
                </a:extLst>
              </p:cNvPr>
              <p:cNvCxnSpPr>
                <a:cxnSpLocks/>
                <a:stCxn id="38" idx="2"/>
                <a:endCxn id="35" idx="0"/>
              </p:cNvCxnSpPr>
              <p:nvPr/>
            </p:nvCxnSpPr>
            <p:spPr>
              <a:xfrm rot="5400000">
                <a:off x="5484159" y="1449400"/>
                <a:ext cx="1120346" cy="1929229"/>
              </a:xfrm>
              <a:prstGeom prst="bentConnector3">
                <a:avLst>
                  <a:gd name="adj1" fmla="val 70588"/>
                </a:avLst>
              </a:prstGeom>
              <a:noFill/>
              <a:ln w="38100" cap="flat" cmpd="sng" algn="ctr">
                <a:solidFill>
                  <a:srgbClr val="00305E"/>
                </a:solidFill>
                <a:prstDash val="solid"/>
                <a:miter lim="800000"/>
                <a:tailEnd type="triangle"/>
              </a:ln>
              <a:effectLst/>
            </p:spPr>
          </p:cxnSp>
          <p:cxnSp>
            <p:nvCxnSpPr>
              <p:cNvPr id="50" name="Gerader Verbinder 125">
                <a:extLst>
                  <a:ext uri="{FF2B5EF4-FFF2-40B4-BE49-F238E27FC236}">
                    <a16:creationId xmlns:a16="http://schemas.microsoft.com/office/drawing/2014/main" id="{50A6254C-7405-F147-3A58-590942E78B1B}"/>
                  </a:ext>
                </a:extLst>
              </p:cNvPr>
              <p:cNvCxnSpPr>
                <a:cxnSpLocks/>
              </p:cNvCxnSpPr>
              <p:nvPr/>
            </p:nvCxnSpPr>
            <p:spPr>
              <a:xfrm>
                <a:off x="3970638" y="935349"/>
                <a:ext cx="0" cy="3525302"/>
              </a:xfrm>
              <a:prstGeom prst="line">
                <a:avLst/>
              </a:prstGeom>
              <a:noFill/>
              <a:ln w="38100" cap="flat" cmpd="sng" algn="ctr">
                <a:solidFill>
                  <a:srgbClr val="FFFFFF">
                    <a:lumMod val="65000"/>
                  </a:srgbClr>
                </a:solidFill>
                <a:prstDash val="lgDash"/>
                <a:miter lim="800000"/>
              </a:ln>
              <a:effectLst/>
            </p:spPr>
          </p:cxnSp>
          <p:cxnSp>
            <p:nvCxnSpPr>
              <p:cNvPr id="51" name="Gerader Verbinder 126">
                <a:extLst>
                  <a:ext uri="{FF2B5EF4-FFF2-40B4-BE49-F238E27FC236}">
                    <a16:creationId xmlns:a16="http://schemas.microsoft.com/office/drawing/2014/main" id="{944E3D98-AC38-7AD4-6D56-8A5FDB121394}"/>
                  </a:ext>
                </a:extLst>
              </p:cNvPr>
              <p:cNvCxnSpPr>
                <a:cxnSpLocks/>
              </p:cNvCxnSpPr>
              <p:nvPr/>
            </p:nvCxnSpPr>
            <p:spPr>
              <a:xfrm>
                <a:off x="6165055" y="935349"/>
                <a:ext cx="0" cy="3525302"/>
              </a:xfrm>
              <a:prstGeom prst="line">
                <a:avLst/>
              </a:prstGeom>
              <a:noFill/>
              <a:ln w="38100" cap="flat" cmpd="sng" algn="ctr">
                <a:solidFill>
                  <a:srgbClr val="FFFFFF">
                    <a:lumMod val="65000"/>
                  </a:srgbClr>
                </a:solidFill>
                <a:prstDash val="lgDash"/>
                <a:miter lim="800000"/>
              </a:ln>
              <a:effectLst/>
            </p:spPr>
          </p:cxnSp>
        </p:grpSp>
        <p:sp>
          <p:nvSpPr>
            <p:cNvPr id="58" name="Textfeld 121">
              <a:extLst>
                <a:ext uri="{FF2B5EF4-FFF2-40B4-BE49-F238E27FC236}">
                  <a16:creationId xmlns:a16="http://schemas.microsoft.com/office/drawing/2014/main" id="{9B8E6D21-30B9-C041-645F-7187BF5125CF}"/>
                </a:ext>
              </a:extLst>
            </p:cNvPr>
            <p:cNvSpPr txBox="1"/>
            <p:nvPr/>
          </p:nvSpPr>
          <p:spPr>
            <a:xfrm>
              <a:off x="5791556" y="4444280"/>
              <a:ext cx="1638141" cy="369332"/>
            </a:xfrm>
            <a:prstGeom prst="rect">
              <a:avLst/>
            </a:prstGeom>
            <a:noFill/>
          </p:spPr>
          <p:txBody>
            <a:bodyPr wrap="none" rtlCol="0">
              <a:spAutoFit/>
            </a:bodyPr>
            <a:lstStyle/>
            <a:p>
              <a:r>
                <a:rPr lang="de-DE" dirty="0">
                  <a:latin typeface="Tw Cen MT" panose="020B0602020104020603" pitchFamily="34" charset="77"/>
                </a:rPr>
                <a:t>Strong </a:t>
              </a:r>
              <a:r>
                <a:rPr lang="de-DE" dirty="0" err="1">
                  <a:latin typeface="Tw Cen MT" panose="020B0602020104020603" pitchFamily="34" charset="77"/>
                </a:rPr>
                <a:t>contracts</a:t>
              </a:r>
              <a:endParaRPr lang="de-DE" dirty="0">
                <a:latin typeface="Tw Cen MT" panose="020B0602020104020603" pitchFamily="34" charset="77"/>
              </a:endParaRPr>
            </a:p>
          </p:txBody>
        </p:sp>
        <p:sp>
          <p:nvSpPr>
            <p:cNvPr id="59" name="Textfeld 122">
              <a:extLst>
                <a:ext uri="{FF2B5EF4-FFF2-40B4-BE49-F238E27FC236}">
                  <a16:creationId xmlns:a16="http://schemas.microsoft.com/office/drawing/2014/main" id="{9C0A5C08-3618-6548-A9B4-17E81658058F}"/>
                </a:ext>
              </a:extLst>
            </p:cNvPr>
            <p:cNvSpPr txBox="1"/>
            <p:nvPr/>
          </p:nvSpPr>
          <p:spPr>
            <a:xfrm>
              <a:off x="4117101" y="4423072"/>
              <a:ext cx="1600246" cy="369332"/>
            </a:xfrm>
            <a:prstGeom prst="rect">
              <a:avLst/>
            </a:prstGeom>
            <a:noFill/>
          </p:spPr>
          <p:txBody>
            <a:bodyPr wrap="none" rtlCol="0">
              <a:spAutoFit/>
            </a:bodyPr>
            <a:lstStyle/>
            <a:p>
              <a:r>
                <a:rPr lang="de-DE" dirty="0" err="1">
                  <a:latin typeface="Tw Cen MT" panose="020B0602020104020603" pitchFamily="34" charset="77"/>
                </a:rPr>
                <a:t>Weak</a:t>
              </a:r>
              <a:r>
                <a:rPr lang="de-DE" dirty="0">
                  <a:latin typeface="Tw Cen MT" panose="020B0602020104020603" pitchFamily="34" charset="77"/>
                </a:rPr>
                <a:t> </a:t>
              </a:r>
              <a:r>
                <a:rPr lang="de-DE" dirty="0" err="1">
                  <a:latin typeface="Tw Cen MT" panose="020B0602020104020603" pitchFamily="34" charset="77"/>
                </a:rPr>
                <a:t>contracts</a:t>
              </a:r>
              <a:endParaRPr lang="de-DE" dirty="0">
                <a:latin typeface="Tw Cen MT" panose="020B0602020104020603" pitchFamily="34" charset="77"/>
              </a:endParaRPr>
            </a:p>
          </p:txBody>
        </p:sp>
        <p:sp>
          <p:nvSpPr>
            <p:cNvPr id="60" name="Textfeld 123">
              <a:extLst>
                <a:ext uri="{FF2B5EF4-FFF2-40B4-BE49-F238E27FC236}">
                  <a16:creationId xmlns:a16="http://schemas.microsoft.com/office/drawing/2014/main" id="{14EF5476-CACD-EA07-462D-7D2D44A90618}"/>
                </a:ext>
              </a:extLst>
            </p:cNvPr>
            <p:cNvSpPr txBox="1"/>
            <p:nvPr/>
          </p:nvSpPr>
          <p:spPr>
            <a:xfrm>
              <a:off x="2773498" y="4415033"/>
              <a:ext cx="1314142" cy="369332"/>
            </a:xfrm>
            <a:prstGeom prst="rect">
              <a:avLst/>
            </a:prstGeom>
            <a:noFill/>
          </p:spPr>
          <p:txBody>
            <a:bodyPr wrap="none" rtlCol="0">
              <a:spAutoFit/>
            </a:bodyPr>
            <a:lstStyle/>
            <a:p>
              <a:r>
                <a:rPr lang="de-DE" dirty="0" err="1">
                  <a:latin typeface="Tw Cen MT" panose="020B0602020104020603" pitchFamily="34" charset="77"/>
                </a:rPr>
                <a:t>No</a:t>
              </a:r>
              <a:r>
                <a:rPr lang="de-DE" dirty="0">
                  <a:latin typeface="Tw Cen MT" panose="020B0602020104020603" pitchFamily="34" charset="77"/>
                </a:rPr>
                <a:t> </a:t>
              </a:r>
              <a:r>
                <a:rPr lang="de-DE" dirty="0" err="1">
                  <a:latin typeface="Tw Cen MT" panose="020B0602020104020603" pitchFamily="34" charset="77"/>
                </a:rPr>
                <a:t>contracts</a:t>
              </a:r>
              <a:endParaRPr lang="de-DE" dirty="0">
                <a:latin typeface="Tw Cen MT" panose="020B0602020104020603" pitchFamily="34" charset="77"/>
              </a:endParaRPr>
            </a:p>
          </p:txBody>
        </p:sp>
      </p:grpSp>
      <p:sp>
        <p:nvSpPr>
          <p:cNvPr id="66" name="TextBox 65">
            <a:extLst>
              <a:ext uri="{FF2B5EF4-FFF2-40B4-BE49-F238E27FC236}">
                <a16:creationId xmlns:a16="http://schemas.microsoft.com/office/drawing/2014/main" id="{EC5969D8-5F78-5E9C-7BB3-53BAAC791E4A}"/>
              </a:ext>
            </a:extLst>
          </p:cNvPr>
          <p:cNvSpPr txBox="1"/>
          <p:nvPr/>
        </p:nvSpPr>
        <p:spPr>
          <a:xfrm>
            <a:off x="755576" y="2859782"/>
            <a:ext cx="2896742" cy="869167"/>
          </a:xfrm>
          <a:prstGeom prst="rect">
            <a:avLst/>
          </a:prstGeom>
        </p:spPr>
        <p:txBody>
          <a:bodyPr vert="horz" lIns="91440" tIns="45720" rIns="91440" bIns="45720" rtlCol="0" anchor="ctr"/>
          <a:lstStyle>
            <a:defPPr>
              <a:defRPr lang="de-DE"/>
            </a:defPPr>
            <a:lvl1pPr>
              <a:defRPr sz="1100">
                <a:solidFill>
                  <a:schemeClr val="tx1">
                    <a:tint val="75000"/>
                  </a:schemeClr>
                </a:solidFill>
                <a:latin typeface="Tw Cen MT"/>
                <a:cs typeface="Tw Cen MT"/>
              </a:defRPr>
            </a:lvl1pPr>
          </a:lstStyle>
          <a:p>
            <a:r>
              <a:rPr lang="en-US" dirty="0">
                <a:latin typeface="Tw Cen MT" charset="0"/>
                <a:ea typeface="Tw Cen MT" charset="0"/>
                <a:cs typeface="Tw Cen MT" charset="0"/>
              </a:rPr>
              <a:t>K. F. A. </a:t>
            </a:r>
            <a:r>
              <a:rPr lang="en-US" dirty="0" err="1">
                <a:latin typeface="Tw Cen MT" charset="0"/>
                <a:ea typeface="Tw Cen MT" charset="0"/>
                <a:cs typeface="Tw Cen MT" charset="0"/>
              </a:rPr>
              <a:t>Friebel</a:t>
            </a:r>
            <a:r>
              <a:rPr lang="en-US" dirty="0">
                <a:latin typeface="Tw Cen MT" charset="0"/>
                <a:ea typeface="Tw Cen MT" charset="0"/>
                <a:cs typeface="Tw Cen MT" charset="0"/>
              </a:rPr>
              <a:t>, J. Bi, J. Castrillon, "BASE2: An IR for Binary Numeral Types"  In ACM HEART 2023</a:t>
            </a:r>
            <a:endParaRPr lang="en-DE" dirty="0"/>
          </a:p>
        </p:txBody>
      </p:sp>
    </p:spTree>
    <p:extLst>
      <p:ext uri="{BB962C8B-B14F-4D97-AF65-F5344CB8AC3E}">
        <p14:creationId xmlns:p14="http://schemas.microsoft.com/office/powerpoint/2010/main" val="102363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5A6462-CEFC-4D4F-B2A7-6BD7EA2BDE45}"/>
              </a:ext>
            </a:extLst>
          </p:cNvPr>
          <p:cNvSpPr>
            <a:spLocks noGrp="1"/>
          </p:cNvSpPr>
          <p:nvPr>
            <p:ph type="body" sz="quarter" idx="12"/>
          </p:nvPr>
        </p:nvSpPr>
        <p:spPr/>
        <p:txBody>
          <a:bodyPr/>
          <a:lstStyle/>
          <a:p>
            <a:r>
              <a:rPr lang="en-US" dirty="0"/>
              <a:t>Domain-specific optimization</a:t>
            </a:r>
          </a:p>
        </p:txBody>
      </p:sp>
      <p:sp>
        <p:nvSpPr>
          <p:cNvPr id="3" name="Content Placeholder 2">
            <a:extLst>
              <a:ext uri="{FF2B5EF4-FFF2-40B4-BE49-F238E27FC236}">
                <a16:creationId xmlns:a16="http://schemas.microsoft.com/office/drawing/2014/main" id="{8D90ADB0-3E72-1147-BA32-A8B2EB805001}"/>
              </a:ext>
            </a:extLst>
          </p:cNvPr>
          <p:cNvSpPr>
            <a:spLocks noGrp="1"/>
          </p:cNvSpPr>
          <p:nvPr>
            <p:ph sz="quarter" idx="14"/>
          </p:nvPr>
        </p:nvSpPr>
        <p:spPr/>
        <p:txBody>
          <a:bodyPr/>
          <a:lstStyle/>
          <a:p>
            <a:r>
              <a:rPr lang="en-US" dirty="0"/>
              <a:t>Encode algebraic transformations</a:t>
            </a:r>
          </a:p>
          <a:p>
            <a:r>
              <a:rPr lang="en-US" dirty="0"/>
              <a:t>Direct feedback to expert via DSL export</a:t>
            </a:r>
          </a:p>
        </p:txBody>
      </p:sp>
      <p:sp>
        <p:nvSpPr>
          <p:cNvPr id="4" name="Slide Number Placeholder 3">
            <a:extLst>
              <a:ext uri="{FF2B5EF4-FFF2-40B4-BE49-F238E27FC236}">
                <a16:creationId xmlns:a16="http://schemas.microsoft.com/office/drawing/2014/main" id="{16E38461-8043-6A44-BD3B-81C5B035168C}"/>
              </a:ext>
            </a:extLst>
          </p:cNvPr>
          <p:cNvSpPr>
            <a:spLocks noGrp="1"/>
          </p:cNvSpPr>
          <p:nvPr>
            <p:ph type="sldNum" sz="quarter" idx="4"/>
          </p:nvPr>
        </p:nvSpPr>
        <p:spPr/>
        <p:txBody>
          <a:bodyPr/>
          <a:lstStyle/>
          <a:p>
            <a:pPr>
              <a:defRPr/>
            </a:pPr>
            <a:fld id="{2DA1BE7D-6820-4450-ACB1-CA4C41F17A73}" type="slidenum">
              <a:rPr lang="en-US" smtClean="0"/>
              <a:pPr>
                <a:defRPr/>
              </a:pPr>
              <a:t>14</a:t>
            </a:fld>
            <a:endParaRPr lang="en-US" dirty="0"/>
          </a:p>
        </p:txBody>
      </p:sp>
      <p:sp>
        <p:nvSpPr>
          <p:cNvPr id="5" name="Footer Placeholder 4">
            <a:extLst>
              <a:ext uri="{FF2B5EF4-FFF2-40B4-BE49-F238E27FC236}">
                <a16:creationId xmlns:a16="http://schemas.microsoft.com/office/drawing/2014/main" id="{C9E43AC3-FF5A-DD44-94D3-1B5AD6C5D036}"/>
              </a:ext>
            </a:extLst>
          </p:cNvPr>
          <p:cNvSpPr>
            <a:spLocks noGrp="1"/>
          </p:cNvSpPr>
          <p:nvPr>
            <p:ph type="ftr" sz="quarter" idx="3"/>
          </p:nvPr>
        </p:nvSpPr>
        <p:spPr/>
        <p:txBody>
          <a:bodyPr/>
          <a:lstStyle/>
          <a:p>
            <a:r>
              <a:rPr lang="en-US"/>
              <a:t>© Prof. J. Castrillon. Keynote, CODAI 2023</a:t>
            </a:r>
            <a:endParaRPr lang="en-US" dirty="0"/>
          </a:p>
        </p:txBody>
      </p:sp>
      <p:pic>
        <p:nvPicPr>
          <p:cNvPr id="7" name="Picture 6">
            <a:extLst>
              <a:ext uri="{FF2B5EF4-FFF2-40B4-BE49-F238E27FC236}">
                <a16:creationId xmlns:a16="http://schemas.microsoft.com/office/drawing/2014/main" id="{B447089B-5FA4-06DE-2FE8-DEE9428C8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838" y="1602708"/>
            <a:ext cx="6189672" cy="3030753"/>
          </a:xfrm>
          <a:prstGeom prst="rect">
            <a:avLst/>
          </a:prstGeom>
        </p:spPr>
      </p:pic>
    </p:spTree>
    <p:extLst>
      <p:ext uri="{BB962C8B-B14F-4D97-AF65-F5344CB8AC3E}">
        <p14:creationId xmlns:p14="http://schemas.microsoft.com/office/powerpoint/2010/main" val="3560529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0595ECA-D473-2524-E6A3-BE975EF9B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81" y="2601600"/>
            <a:ext cx="5161741" cy="761294"/>
          </a:xfrm>
          <a:prstGeom prst="rect">
            <a:avLst/>
          </a:prstGeom>
        </p:spPr>
      </p:pic>
      <p:sp>
        <p:nvSpPr>
          <p:cNvPr id="2" name="Text Placeholder 1">
            <a:extLst>
              <a:ext uri="{FF2B5EF4-FFF2-40B4-BE49-F238E27FC236}">
                <a16:creationId xmlns:a16="http://schemas.microsoft.com/office/drawing/2014/main" id="{D6066703-1CEA-AE44-9F87-E5CA18A41EC6}"/>
              </a:ext>
            </a:extLst>
          </p:cNvPr>
          <p:cNvSpPr>
            <a:spLocks noGrp="1"/>
          </p:cNvSpPr>
          <p:nvPr>
            <p:ph type="body" sz="quarter" idx="12"/>
          </p:nvPr>
        </p:nvSpPr>
        <p:spPr/>
        <p:txBody>
          <a:bodyPr/>
          <a:lstStyle/>
          <a:p>
            <a:r>
              <a:rPr lang="en-US" dirty="0"/>
              <a:t>FPGA code generation: Bus-attached FPGAs</a:t>
            </a:r>
          </a:p>
        </p:txBody>
      </p:sp>
      <p:sp>
        <p:nvSpPr>
          <p:cNvPr id="3" name="Content Placeholder 2">
            <a:extLst>
              <a:ext uri="{FF2B5EF4-FFF2-40B4-BE49-F238E27FC236}">
                <a16:creationId xmlns:a16="http://schemas.microsoft.com/office/drawing/2014/main" id="{3129F1E8-67D9-D84D-BE32-787DAEF63633}"/>
              </a:ext>
            </a:extLst>
          </p:cNvPr>
          <p:cNvSpPr>
            <a:spLocks noGrp="1"/>
          </p:cNvSpPr>
          <p:nvPr>
            <p:ph sz="quarter" idx="14"/>
          </p:nvPr>
        </p:nvSpPr>
        <p:spPr/>
        <p:txBody>
          <a:bodyPr/>
          <a:lstStyle/>
          <a:p>
            <a:r>
              <a:rPr lang="en-US" dirty="0"/>
              <a:t>H2020 EU Project: Convergence HPC, Big Data and ML</a:t>
            </a:r>
          </a:p>
          <a:p>
            <a:endParaRPr lang="en-US" dirty="0"/>
          </a:p>
          <a:p>
            <a:r>
              <a:rPr lang="en-US" dirty="0"/>
              <a:t>Inverse Helmholtz Kernel</a:t>
            </a:r>
          </a:p>
        </p:txBody>
      </p:sp>
      <p:sp>
        <p:nvSpPr>
          <p:cNvPr id="4" name="Slide Number Placeholder 3">
            <a:extLst>
              <a:ext uri="{FF2B5EF4-FFF2-40B4-BE49-F238E27FC236}">
                <a16:creationId xmlns:a16="http://schemas.microsoft.com/office/drawing/2014/main" id="{6EBB1B48-FE67-3546-904F-41D8B5453557}"/>
              </a:ext>
            </a:extLst>
          </p:cNvPr>
          <p:cNvSpPr>
            <a:spLocks noGrp="1"/>
          </p:cNvSpPr>
          <p:nvPr>
            <p:ph type="sldNum" sz="quarter" idx="4"/>
          </p:nvPr>
        </p:nvSpPr>
        <p:spPr/>
        <p:txBody>
          <a:bodyPr/>
          <a:lstStyle/>
          <a:p>
            <a:pPr>
              <a:defRPr/>
            </a:pPr>
            <a:fld id="{2DA1BE7D-6820-4450-ACB1-CA4C41F17A73}" type="slidenum">
              <a:rPr lang="en-US" smtClean="0"/>
              <a:pPr>
                <a:defRPr/>
              </a:pPr>
              <a:t>15</a:t>
            </a:fld>
            <a:endParaRPr lang="en-US" dirty="0"/>
          </a:p>
        </p:txBody>
      </p:sp>
      <p:sp>
        <p:nvSpPr>
          <p:cNvPr id="5" name="Footer Placeholder 4">
            <a:extLst>
              <a:ext uri="{FF2B5EF4-FFF2-40B4-BE49-F238E27FC236}">
                <a16:creationId xmlns:a16="http://schemas.microsoft.com/office/drawing/2014/main" id="{0B7F5ECC-8329-1340-9050-0AC7AC5D20C4}"/>
              </a:ext>
            </a:extLst>
          </p:cNvPr>
          <p:cNvSpPr>
            <a:spLocks noGrp="1"/>
          </p:cNvSpPr>
          <p:nvPr>
            <p:ph type="ftr" sz="quarter" idx="3"/>
          </p:nvPr>
        </p:nvSpPr>
        <p:spPr/>
        <p:txBody>
          <a:bodyPr/>
          <a:lstStyle/>
          <a:p>
            <a:r>
              <a:rPr lang="en-US"/>
              <a:t>© Prof. J. Castrillon. Keynote, CODAI 2023</a:t>
            </a:r>
            <a:endParaRPr lang="en-US" dirty="0"/>
          </a:p>
        </p:txBody>
      </p:sp>
      <p:sp>
        <p:nvSpPr>
          <p:cNvPr id="6" name="TextBox 5">
            <a:extLst>
              <a:ext uri="{FF2B5EF4-FFF2-40B4-BE49-F238E27FC236}">
                <a16:creationId xmlns:a16="http://schemas.microsoft.com/office/drawing/2014/main" id="{43A48F19-6B0C-474B-94FD-997000E01CE1}"/>
              </a:ext>
            </a:extLst>
          </p:cNvPr>
          <p:cNvSpPr txBox="1"/>
          <p:nvPr/>
        </p:nvSpPr>
        <p:spPr>
          <a:xfrm>
            <a:off x="434248" y="4362505"/>
            <a:ext cx="8317204" cy="464989"/>
          </a:xfrm>
          <a:prstGeom prst="rect">
            <a:avLst/>
          </a:prstGeom>
        </p:spPr>
        <p:txBody>
          <a:bodyPr vert="horz" lIns="91440" tIns="45720" rIns="91440" bIns="45720" rtlCol="0" anchor="t"/>
          <a:lstStyle>
            <a:defPPr>
              <a:defRPr lang="de-DE"/>
            </a:defPPr>
            <a:lvl1pPr algn="ctr">
              <a:defRPr sz="1100">
                <a:solidFill>
                  <a:schemeClr val="tx1">
                    <a:tint val="75000"/>
                  </a:schemeClr>
                </a:solidFill>
                <a:latin typeface="Tw Cen MT"/>
                <a:cs typeface="Tw Cen MT"/>
              </a:defRPr>
            </a:lvl1pPr>
          </a:lstStyle>
          <a:p>
            <a:pPr marL="0" indent="0" algn="l" fontAlgn="auto">
              <a:spcAft>
                <a:spcPts val="0"/>
              </a:spcAft>
              <a:buFont typeface="Arial" pitchFamily="34" charset="0"/>
              <a:buNone/>
            </a:pPr>
            <a:r>
              <a:rPr lang="en-US" dirty="0">
                <a:latin typeface="Tw Cen MT" charset="0"/>
                <a:ea typeface="Tw Cen MT" charset="0"/>
                <a:cs typeface="Tw Cen MT" charset="0"/>
              </a:rPr>
              <a:t>K. F. A. </a:t>
            </a:r>
            <a:r>
              <a:rPr lang="en-US" dirty="0" err="1">
                <a:latin typeface="Tw Cen MT" charset="0"/>
                <a:ea typeface="Tw Cen MT" charset="0"/>
                <a:cs typeface="Tw Cen MT" charset="0"/>
              </a:rPr>
              <a:t>Friebel</a:t>
            </a:r>
            <a:r>
              <a:rPr lang="en-US" dirty="0">
                <a:latin typeface="Tw Cen MT" charset="0"/>
                <a:ea typeface="Tw Cen MT" charset="0"/>
                <a:cs typeface="Tw Cen MT" charset="0"/>
              </a:rPr>
              <a:t>, S. </a:t>
            </a:r>
            <a:r>
              <a:rPr lang="en-US" dirty="0" err="1">
                <a:latin typeface="Tw Cen MT" charset="0"/>
                <a:ea typeface="Tw Cen MT" charset="0"/>
                <a:cs typeface="Tw Cen MT" charset="0"/>
              </a:rPr>
              <a:t>Soldavini</a:t>
            </a:r>
            <a:r>
              <a:rPr lang="en-US" dirty="0">
                <a:latin typeface="Tw Cen MT" charset="0"/>
                <a:ea typeface="Tw Cen MT" charset="0"/>
                <a:cs typeface="Tw Cen MT" charset="0"/>
              </a:rPr>
              <a:t>, G. Hempel, C. Pilato, J. Castrillon, "From Domain-Specific Languages to Memory-Optimized Accelerators for Fluid Dynamics", Proceedings of the FPGA for HPC Workshop, held in conjunction with IEEE Cluster 2021, Sep 2021</a:t>
            </a:r>
          </a:p>
        </p:txBody>
      </p:sp>
      <p:pic>
        <p:nvPicPr>
          <p:cNvPr id="7" name="Picture 2">
            <a:extLst>
              <a:ext uri="{FF2B5EF4-FFF2-40B4-BE49-F238E27FC236}">
                <a16:creationId xmlns:a16="http://schemas.microsoft.com/office/drawing/2014/main" id="{0B48C355-C6E0-2B44-BCC0-DEA009533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1490" y="877962"/>
            <a:ext cx="1752870" cy="8296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02E8C50-9182-2E42-A7B3-7D2A5DF01B88}"/>
              </a:ext>
            </a:extLst>
          </p:cNvPr>
          <p:cNvSpPr/>
          <p:nvPr/>
        </p:nvSpPr>
        <p:spPr>
          <a:xfrm>
            <a:off x="7281454" y="1754500"/>
            <a:ext cx="1612942" cy="261610"/>
          </a:xfrm>
          <a:prstGeom prst="rect">
            <a:avLst/>
          </a:prstGeom>
        </p:spPr>
        <p:txBody>
          <a:bodyPr vert="horz" lIns="91440" tIns="45720" rIns="91440" bIns="45720" rtlCol="0" anchor="ctr"/>
          <a:lstStyle/>
          <a:p>
            <a:pPr algn="ctr"/>
            <a:r>
              <a:rPr lang="en-DE" sz="1100" dirty="0">
                <a:solidFill>
                  <a:schemeClr val="tx1">
                    <a:tint val="75000"/>
                  </a:schemeClr>
                </a:solidFill>
                <a:latin typeface="Tw Cen MT"/>
                <a:hlinkClick r:id="rId5"/>
              </a:rPr>
              <a:t>https://everest-h2020.eu</a:t>
            </a:r>
            <a:r>
              <a:rPr lang="en-DE" sz="1100" dirty="0">
                <a:solidFill>
                  <a:schemeClr val="tx1">
                    <a:tint val="75000"/>
                  </a:schemeClr>
                </a:solidFill>
                <a:latin typeface="Tw Cen MT"/>
              </a:rPr>
              <a:t> </a:t>
            </a:r>
          </a:p>
        </p:txBody>
      </p:sp>
      <p:grpSp>
        <p:nvGrpSpPr>
          <p:cNvPr id="15" name="Group 14">
            <a:extLst>
              <a:ext uri="{FF2B5EF4-FFF2-40B4-BE49-F238E27FC236}">
                <a16:creationId xmlns:a16="http://schemas.microsoft.com/office/drawing/2014/main" id="{467EB6A4-B261-A040-8DA2-E70BDF8C318A}"/>
              </a:ext>
            </a:extLst>
          </p:cNvPr>
          <p:cNvGrpSpPr/>
          <p:nvPr/>
        </p:nvGrpSpPr>
        <p:grpSpPr>
          <a:xfrm>
            <a:off x="3275856" y="1930006"/>
            <a:ext cx="2727386" cy="2369936"/>
            <a:chOff x="395288" y="1548882"/>
            <a:chExt cx="2727386" cy="2369936"/>
          </a:xfrm>
        </p:grpSpPr>
        <p:pic>
          <p:nvPicPr>
            <p:cNvPr id="10" name="Picture 9">
              <a:extLst>
                <a:ext uri="{FF2B5EF4-FFF2-40B4-BE49-F238E27FC236}">
                  <a16:creationId xmlns:a16="http://schemas.microsoft.com/office/drawing/2014/main" id="{654E14A8-52B4-004A-AC4F-A9F2B0D263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31" y="2130772"/>
              <a:ext cx="2666743" cy="1788046"/>
            </a:xfrm>
            <a:prstGeom prst="rect">
              <a:avLst/>
            </a:prstGeom>
          </p:spPr>
        </p:pic>
        <p:sp>
          <p:nvSpPr>
            <p:cNvPr id="13" name="TextBox 12">
              <a:extLst>
                <a:ext uri="{FF2B5EF4-FFF2-40B4-BE49-F238E27FC236}">
                  <a16:creationId xmlns:a16="http://schemas.microsoft.com/office/drawing/2014/main" id="{AA48CBBE-99CE-B942-A75B-0F5D650D0D57}"/>
                </a:ext>
              </a:extLst>
            </p:cNvPr>
            <p:cNvSpPr txBox="1"/>
            <p:nvPr/>
          </p:nvSpPr>
          <p:spPr>
            <a:xfrm>
              <a:off x="395288" y="1548882"/>
              <a:ext cx="1896288" cy="584775"/>
            </a:xfrm>
            <a:prstGeom prst="rect">
              <a:avLst/>
            </a:prstGeom>
            <a:noFill/>
          </p:spPr>
          <p:txBody>
            <a:bodyPr wrap="none" rtlCol="0">
              <a:spAutoFit/>
            </a:bodyPr>
            <a:lstStyle/>
            <a:p>
              <a:r>
                <a:rPr lang="en-DE" sz="1600" dirty="0">
                  <a:latin typeface="Tw Cen MT"/>
                  <a:cs typeface="Tw Cen MT"/>
                </a:rPr>
                <a:t>Lifetime analysis</a:t>
              </a:r>
              <a:br>
                <a:rPr lang="en-DE" sz="1600" dirty="0">
                  <a:latin typeface="Tw Cen MT"/>
                  <a:cs typeface="Tw Cen MT"/>
                </a:rPr>
              </a:br>
              <a:r>
                <a:rPr lang="en-DE" sz="1600" dirty="0">
                  <a:latin typeface="Tw Cen MT"/>
                  <a:cs typeface="Tw Cen MT"/>
                </a:rPr>
                <a:t>(polyhedral analysis)</a:t>
              </a:r>
            </a:p>
          </p:txBody>
        </p:sp>
      </p:grpSp>
      <p:grpSp>
        <p:nvGrpSpPr>
          <p:cNvPr id="16" name="Group 15">
            <a:extLst>
              <a:ext uri="{FF2B5EF4-FFF2-40B4-BE49-F238E27FC236}">
                <a16:creationId xmlns:a16="http://schemas.microsoft.com/office/drawing/2014/main" id="{4C34D7D5-C7B7-4843-A8A8-F6F4A32C289F}"/>
              </a:ext>
            </a:extLst>
          </p:cNvPr>
          <p:cNvGrpSpPr/>
          <p:nvPr/>
        </p:nvGrpSpPr>
        <p:grpSpPr>
          <a:xfrm>
            <a:off x="5940152" y="1989573"/>
            <a:ext cx="3301745" cy="2166353"/>
            <a:chOff x="3474891" y="1548881"/>
            <a:chExt cx="3301745" cy="2166353"/>
          </a:xfrm>
        </p:grpSpPr>
        <p:pic>
          <p:nvPicPr>
            <p:cNvPr id="12" name="Picture 11">
              <a:extLst>
                <a:ext uri="{FF2B5EF4-FFF2-40B4-BE49-F238E27FC236}">
                  <a16:creationId xmlns:a16="http://schemas.microsoft.com/office/drawing/2014/main" id="{4D9492B1-40BF-AB47-8945-D50C901FE2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8371" y="2219746"/>
              <a:ext cx="2871771" cy="1495488"/>
            </a:xfrm>
            <a:prstGeom prst="rect">
              <a:avLst/>
            </a:prstGeom>
          </p:spPr>
        </p:pic>
        <p:sp>
          <p:nvSpPr>
            <p:cNvPr id="14" name="TextBox 13">
              <a:extLst>
                <a:ext uri="{FF2B5EF4-FFF2-40B4-BE49-F238E27FC236}">
                  <a16:creationId xmlns:a16="http://schemas.microsoft.com/office/drawing/2014/main" id="{949583E6-6BB9-C44E-8059-009428ED2ED6}"/>
                </a:ext>
              </a:extLst>
            </p:cNvPr>
            <p:cNvSpPr txBox="1"/>
            <p:nvPr/>
          </p:nvSpPr>
          <p:spPr>
            <a:xfrm>
              <a:off x="3474891" y="1548881"/>
              <a:ext cx="3301745" cy="584775"/>
            </a:xfrm>
            <a:prstGeom prst="rect">
              <a:avLst/>
            </a:prstGeom>
            <a:noFill/>
          </p:spPr>
          <p:txBody>
            <a:bodyPr wrap="square" rtlCol="0">
              <a:spAutoFit/>
            </a:bodyPr>
            <a:lstStyle/>
            <a:p>
              <a:r>
                <a:rPr lang="en-DE" sz="1600" b="1" dirty="0">
                  <a:latin typeface="Tw Cen MT"/>
                  <a:cs typeface="Tw Cen MT"/>
                </a:rPr>
                <a:t>Menosyne</a:t>
              </a:r>
              <a:r>
                <a:rPr lang="en-DE" sz="1600" dirty="0">
                  <a:latin typeface="Tw Cen MT"/>
                  <a:cs typeface="Tw Cen MT"/>
                </a:rPr>
                <a:t> </a:t>
              </a:r>
            </a:p>
            <a:p>
              <a:r>
                <a:rPr lang="en-DE" sz="1600" dirty="0">
                  <a:latin typeface="Tw Cen MT"/>
                  <a:cs typeface="Tw Cen MT"/>
                </a:rPr>
                <a:t>mem-subsystem gen (buffer sharing)</a:t>
              </a:r>
            </a:p>
          </p:txBody>
        </p:sp>
      </p:grpSp>
      <p:sp>
        <p:nvSpPr>
          <p:cNvPr id="9" name="Rectangle 8">
            <a:extLst>
              <a:ext uri="{FF2B5EF4-FFF2-40B4-BE49-F238E27FC236}">
                <a16:creationId xmlns:a16="http://schemas.microsoft.com/office/drawing/2014/main" id="{7D2E1473-11A6-BB01-22D9-D2103C45388B}"/>
              </a:ext>
            </a:extLst>
          </p:cNvPr>
          <p:cNvSpPr/>
          <p:nvPr/>
        </p:nvSpPr>
        <p:spPr>
          <a:xfrm>
            <a:off x="730732" y="1225810"/>
            <a:ext cx="6001508" cy="430887"/>
          </a:xfrm>
          <a:prstGeom prst="rect">
            <a:avLst/>
          </a:prstGeom>
        </p:spPr>
        <p:txBody>
          <a:bodyPr vert="horz" lIns="91440" tIns="45720" rIns="91440" bIns="45720" rtlCol="0" anchor="t"/>
          <a:lstStyle/>
          <a:p>
            <a:pPr fontAlgn="auto">
              <a:spcAft>
                <a:spcPts val="0"/>
              </a:spcAft>
            </a:pPr>
            <a:r>
              <a:rPr lang="en-US" sz="1100" dirty="0">
                <a:solidFill>
                  <a:schemeClr val="tx1">
                    <a:tint val="75000"/>
                  </a:schemeClr>
                </a:solidFill>
                <a:latin typeface="Tw Cen MT" charset="0"/>
              </a:rPr>
              <a:t>C. Pilato, et al. "EVEREST: A design environment for extreme-scale big data analytics on heterogeneous platforms”, DATE 2021</a:t>
            </a:r>
          </a:p>
        </p:txBody>
      </p:sp>
      <p:pic>
        <p:nvPicPr>
          <p:cNvPr id="17" name="Picture 16">
            <a:extLst>
              <a:ext uri="{FF2B5EF4-FFF2-40B4-BE49-F238E27FC236}">
                <a16:creationId xmlns:a16="http://schemas.microsoft.com/office/drawing/2014/main" id="{EE925EFD-5BF8-70EC-EC78-732A0F515B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881" y="2137976"/>
            <a:ext cx="2666743" cy="290008"/>
          </a:xfrm>
          <a:prstGeom prst="rect">
            <a:avLst/>
          </a:prstGeom>
        </p:spPr>
      </p:pic>
    </p:spTree>
    <p:extLst>
      <p:ext uri="{BB962C8B-B14F-4D97-AF65-F5344CB8AC3E}">
        <p14:creationId xmlns:p14="http://schemas.microsoft.com/office/powerpoint/2010/main" val="245993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BADA0-FF17-BA77-DA63-F42DFF2B6A3C}"/>
              </a:ext>
            </a:extLst>
          </p:cNvPr>
          <p:cNvSpPr>
            <a:spLocks noGrp="1"/>
          </p:cNvSpPr>
          <p:nvPr>
            <p:ph type="body" sz="quarter" idx="12"/>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94505527-8FE0-CC1A-1E5F-2E999BCA85A3}"/>
              </a:ext>
            </a:extLst>
          </p:cNvPr>
          <p:cNvSpPr>
            <a:spLocks noGrp="1"/>
          </p:cNvSpPr>
          <p:nvPr>
            <p:ph sz="quarter" idx="14"/>
          </p:nvPr>
        </p:nvSpPr>
        <p:spPr/>
        <p:txBody>
          <a:bodyPr/>
          <a:lstStyle/>
          <a:p>
            <a:r>
              <a:rPr lang="en-US" dirty="0"/>
              <a:t>Complex compilation/design flow from DSL to system-level architecture</a:t>
            </a:r>
          </a:p>
        </p:txBody>
      </p:sp>
      <p:sp>
        <p:nvSpPr>
          <p:cNvPr id="4" name="Slide Number Placeholder 3">
            <a:extLst>
              <a:ext uri="{FF2B5EF4-FFF2-40B4-BE49-F238E27FC236}">
                <a16:creationId xmlns:a16="http://schemas.microsoft.com/office/drawing/2014/main" id="{2BE3E762-A0B9-0B07-08C1-1FC83379B950}"/>
              </a:ext>
            </a:extLst>
          </p:cNvPr>
          <p:cNvSpPr>
            <a:spLocks noGrp="1"/>
          </p:cNvSpPr>
          <p:nvPr>
            <p:ph type="sldNum" sz="quarter" idx="4"/>
          </p:nvPr>
        </p:nvSpPr>
        <p:spPr/>
        <p:txBody>
          <a:bodyPr/>
          <a:lstStyle/>
          <a:p>
            <a:pPr>
              <a:defRPr/>
            </a:pPr>
            <a:fld id="{2DA1BE7D-6820-4450-ACB1-CA4C41F17A73}" type="slidenum">
              <a:rPr lang="en-US" smtClean="0"/>
              <a:pPr>
                <a:defRPr/>
              </a:pPr>
              <a:t>16</a:t>
            </a:fld>
            <a:endParaRPr lang="en-US" dirty="0"/>
          </a:p>
        </p:txBody>
      </p:sp>
      <p:sp>
        <p:nvSpPr>
          <p:cNvPr id="5" name="Footer Placeholder 4">
            <a:extLst>
              <a:ext uri="{FF2B5EF4-FFF2-40B4-BE49-F238E27FC236}">
                <a16:creationId xmlns:a16="http://schemas.microsoft.com/office/drawing/2014/main" id="{DC2C7CFF-6F85-FEA2-EC34-EB3370A7A673}"/>
              </a:ext>
            </a:extLst>
          </p:cNvPr>
          <p:cNvSpPr>
            <a:spLocks noGrp="1"/>
          </p:cNvSpPr>
          <p:nvPr>
            <p:ph type="ftr" sz="quarter" idx="3"/>
          </p:nvPr>
        </p:nvSpPr>
        <p:spPr/>
        <p:txBody>
          <a:bodyPr/>
          <a:lstStyle/>
          <a:p>
            <a:r>
              <a:rPr lang="en-US"/>
              <a:t>© Prof. J. Castrillon. Keynote, CODAI 2023</a:t>
            </a:r>
            <a:endParaRPr lang="en-US" dirty="0"/>
          </a:p>
        </p:txBody>
      </p:sp>
      <p:sp>
        <p:nvSpPr>
          <p:cNvPr id="6" name="TextBox 5">
            <a:extLst>
              <a:ext uri="{FF2B5EF4-FFF2-40B4-BE49-F238E27FC236}">
                <a16:creationId xmlns:a16="http://schemas.microsoft.com/office/drawing/2014/main" id="{E890E92C-BD39-C570-0C40-A9903E0649B5}"/>
              </a:ext>
            </a:extLst>
          </p:cNvPr>
          <p:cNvSpPr txBox="1"/>
          <p:nvPr/>
        </p:nvSpPr>
        <p:spPr>
          <a:xfrm>
            <a:off x="179512" y="4265538"/>
            <a:ext cx="7298655" cy="431626"/>
          </a:xfrm>
          <a:prstGeom prst="rect">
            <a:avLst/>
          </a:prstGeom>
        </p:spPr>
        <p:txBody>
          <a:bodyPr vert="horz" lIns="91440" tIns="45720" rIns="91440" bIns="45720" rtlCol="0" anchor="t"/>
          <a:lstStyle>
            <a:defPPr>
              <a:defRPr lang="de-DE"/>
            </a:defPPr>
            <a:lvl1pPr algn="ctr">
              <a:defRPr sz="1100">
                <a:solidFill>
                  <a:schemeClr val="tx1">
                    <a:tint val="75000"/>
                  </a:schemeClr>
                </a:solidFill>
                <a:latin typeface="Tw Cen MT"/>
                <a:cs typeface="Tw Cen MT"/>
              </a:defRPr>
            </a:lvl1pPr>
          </a:lstStyle>
          <a:p>
            <a:pPr algn="l" fontAlgn="auto">
              <a:spcAft>
                <a:spcPts val="0"/>
              </a:spcAft>
            </a:pPr>
            <a:r>
              <a:rPr lang="en-US" dirty="0">
                <a:latin typeface="Tw Cen MT" charset="0"/>
                <a:ea typeface="Tw Cen MT" charset="0"/>
                <a:cs typeface="Tw Cen MT" charset="0"/>
              </a:rPr>
              <a:t>S. </a:t>
            </a:r>
            <a:r>
              <a:rPr lang="en-US" dirty="0" err="1">
                <a:latin typeface="Tw Cen MT" charset="0"/>
                <a:ea typeface="Tw Cen MT" charset="0"/>
                <a:cs typeface="Tw Cen MT" charset="0"/>
              </a:rPr>
              <a:t>Soldavini</a:t>
            </a:r>
            <a:r>
              <a:rPr lang="en-US" dirty="0">
                <a:latin typeface="Tw Cen MT" charset="0"/>
                <a:ea typeface="Tw Cen MT" charset="0"/>
                <a:cs typeface="Tw Cen MT" charset="0"/>
              </a:rPr>
              <a:t>, K. F. A. </a:t>
            </a:r>
            <a:r>
              <a:rPr lang="en-US" dirty="0" err="1">
                <a:latin typeface="Tw Cen MT" charset="0"/>
                <a:ea typeface="Tw Cen MT" charset="0"/>
                <a:cs typeface="Tw Cen MT" charset="0"/>
              </a:rPr>
              <a:t>Friebel</a:t>
            </a:r>
            <a:r>
              <a:rPr lang="en-US" dirty="0">
                <a:latin typeface="Tw Cen MT" charset="0"/>
                <a:ea typeface="Tw Cen MT" charset="0"/>
                <a:cs typeface="Tw Cen MT" charset="0"/>
              </a:rPr>
              <a:t>, M. </a:t>
            </a:r>
            <a:r>
              <a:rPr lang="en-US" dirty="0" err="1">
                <a:latin typeface="Tw Cen MT" charset="0"/>
                <a:ea typeface="Tw Cen MT" charset="0"/>
                <a:cs typeface="Tw Cen MT" charset="0"/>
              </a:rPr>
              <a:t>Tibaldi</a:t>
            </a:r>
            <a:r>
              <a:rPr lang="en-US" dirty="0">
                <a:latin typeface="Tw Cen MT" charset="0"/>
                <a:ea typeface="Tw Cen MT" charset="0"/>
                <a:cs typeface="Tw Cen MT" charset="0"/>
              </a:rPr>
              <a:t>, G. Hempel, J. Castrillon, and C. Pilato. “Automatic Creation of High-Bandwidth Memory Architectures from Domain-Specific Languages: The Case of Computational Fluid Dynamics”. In: ACM TRETS, Sept. 2022.</a:t>
            </a:r>
          </a:p>
        </p:txBody>
      </p:sp>
      <p:pic>
        <p:nvPicPr>
          <p:cNvPr id="10" name="Picture 9">
            <a:extLst>
              <a:ext uri="{FF2B5EF4-FFF2-40B4-BE49-F238E27FC236}">
                <a16:creationId xmlns:a16="http://schemas.microsoft.com/office/drawing/2014/main" id="{88E5A58E-5AAC-9240-5951-CE64CBC223A2}"/>
              </a:ext>
            </a:extLst>
          </p:cNvPr>
          <p:cNvPicPr>
            <a:picLocks noChangeAspect="1"/>
          </p:cNvPicPr>
          <p:nvPr/>
        </p:nvPicPr>
        <p:blipFill>
          <a:blip r:embed="rId3"/>
          <a:stretch>
            <a:fillRect/>
          </a:stretch>
        </p:blipFill>
        <p:spPr>
          <a:xfrm>
            <a:off x="35496" y="1741748"/>
            <a:ext cx="1341057" cy="613978"/>
          </a:xfrm>
          <a:prstGeom prst="rect">
            <a:avLst/>
          </a:prstGeom>
        </p:spPr>
      </p:pic>
      <p:pic>
        <p:nvPicPr>
          <p:cNvPr id="8" name="Picture 7">
            <a:extLst>
              <a:ext uri="{FF2B5EF4-FFF2-40B4-BE49-F238E27FC236}">
                <a16:creationId xmlns:a16="http://schemas.microsoft.com/office/drawing/2014/main" id="{810275F8-87A1-8A5E-60D3-56F96B2FB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306821"/>
            <a:ext cx="7772400" cy="2993944"/>
          </a:xfrm>
          <a:prstGeom prst="rect">
            <a:avLst/>
          </a:prstGeom>
        </p:spPr>
      </p:pic>
      <p:grpSp>
        <p:nvGrpSpPr>
          <p:cNvPr id="7" name="Group 6">
            <a:extLst>
              <a:ext uri="{FF2B5EF4-FFF2-40B4-BE49-F238E27FC236}">
                <a16:creationId xmlns:a16="http://schemas.microsoft.com/office/drawing/2014/main" id="{A74500CC-40B0-2FC3-30FE-2A2C6A35DCCF}"/>
              </a:ext>
            </a:extLst>
          </p:cNvPr>
          <p:cNvGrpSpPr/>
          <p:nvPr/>
        </p:nvGrpSpPr>
        <p:grpSpPr>
          <a:xfrm>
            <a:off x="7521486" y="3470395"/>
            <a:ext cx="1459035" cy="1021865"/>
            <a:chOff x="4284447" y="-327886"/>
            <a:chExt cx="1459035" cy="1021865"/>
          </a:xfrm>
        </p:grpSpPr>
        <p:pic>
          <p:nvPicPr>
            <p:cNvPr id="9" name="Picture 2">
              <a:extLst>
                <a:ext uri="{FF2B5EF4-FFF2-40B4-BE49-F238E27FC236}">
                  <a16:creationId xmlns:a16="http://schemas.microsoft.com/office/drawing/2014/main" id="{96719F93-EE5C-E270-7E3B-1D45508D98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143" b="20708"/>
            <a:stretch/>
          </p:blipFill>
          <p:spPr bwMode="auto">
            <a:xfrm>
              <a:off x="4284447" y="-327886"/>
              <a:ext cx="1459035" cy="9758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54A4FB6-A6C4-5995-9673-E864D5989E1D}"/>
                </a:ext>
              </a:extLst>
            </p:cNvPr>
            <p:cNvSpPr txBox="1"/>
            <p:nvPr/>
          </p:nvSpPr>
          <p:spPr>
            <a:xfrm>
              <a:off x="4284447" y="324647"/>
              <a:ext cx="1459035" cy="369332"/>
            </a:xfrm>
            <a:prstGeom prst="rect">
              <a:avLst/>
            </a:prstGeom>
            <a:solidFill>
              <a:schemeClr val="accent3">
                <a:lumMod val="20000"/>
                <a:lumOff val="80000"/>
              </a:schemeClr>
            </a:solidFill>
          </p:spPr>
          <p:txBody>
            <a:bodyPr wrap="square" rtlCol="0">
              <a:spAutoFit/>
            </a:bodyPr>
            <a:lstStyle/>
            <a:p>
              <a:pPr algn="ctr"/>
              <a:r>
                <a:rPr lang="en-US" dirty="0">
                  <a:latin typeface="Tw Cen MT"/>
                  <a:cs typeface="Tw Cen MT"/>
                </a:rPr>
                <a:t>HBM+FPGA</a:t>
              </a:r>
            </a:p>
          </p:txBody>
        </p:sp>
      </p:grpSp>
    </p:spTree>
    <p:extLst>
      <p:ext uri="{BB962C8B-B14F-4D97-AF65-F5344CB8AC3E}">
        <p14:creationId xmlns:p14="http://schemas.microsoft.com/office/powerpoint/2010/main" val="283452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066703-1CEA-AE44-9F87-E5CA18A41EC6}"/>
              </a:ext>
            </a:extLst>
          </p:cNvPr>
          <p:cNvSpPr>
            <a:spLocks noGrp="1"/>
          </p:cNvSpPr>
          <p:nvPr>
            <p:ph type="body" sz="quarter" idx="12"/>
          </p:nvPr>
        </p:nvSpPr>
        <p:spPr/>
        <p:txBody>
          <a:bodyPr/>
          <a:lstStyle/>
          <a:p>
            <a:r>
              <a:rPr lang="en-US" dirty="0"/>
              <a:t>FPGA code generation: HBM FPGA</a:t>
            </a:r>
          </a:p>
        </p:txBody>
      </p:sp>
      <p:sp>
        <p:nvSpPr>
          <p:cNvPr id="3" name="Content Placeholder 2">
            <a:extLst>
              <a:ext uri="{FF2B5EF4-FFF2-40B4-BE49-F238E27FC236}">
                <a16:creationId xmlns:a16="http://schemas.microsoft.com/office/drawing/2014/main" id="{3129F1E8-67D9-D84D-BE32-787DAEF63633}"/>
              </a:ext>
            </a:extLst>
          </p:cNvPr>
          <p:cNvSpPr>
            <a:spLocks noGrp="1"/>
          </p:cNvSpPr>
          <p:nvPr>
            <p:ph sz="quarter" idx="14"/>
          </p:nvPr>
        </p:nvSpPr>
        <p:spPr/>
        <p:txBody>
          <a:bodyPr/>
          <a:lstStyle/>
          <a:p>
            <a:r>
              <a:rPr lang="en-US" dirty="0"/>
              <a:t>H2020 EU Project: Convergence HPC, Big Data and ML</a:t>
            </a:r>
          </a:p>
          <a:p>
            <a:r>
              <a:rPr lang="en-US" dirty="0"/>
              <a:t>Transformations for a </a:t>
            </a:r>
            <a:r>
              <a:rPr lang="en-US" b="1" dirty="0"/>
              <a:t>17x speedup</a:t>
            </a:r>
            <a:r>
              <a:rPr lang="en-US" dirty="0"/>
              <a:t> (same precision)</a:t>
            </a:r>
          </a:p>
        </p:txBody>
      </p:sp>
      <p:sp>
        <p:nvSpPr>
          <p:cNvPr id="4" name="Slide Number Placeholder 3">
            <a:extLst>
              <a:ext uri="{FF2B5EF4-FFF2-40B4-BE49-F238E27FC236}">
                <a16:creationId xmlns:a16="http://schemas.microsoft.com/office/drawing/2014/main" id="{6EBB1B48-FE67-3546-904F-41D8B5453557}"/>
              </a:ext>
            </a:extLst>
          </p:cNvPr>
          <p:cNvSpPr>
            <a:spLocks noGrp="1"/>
          </p:cNvSpPr>
          <p:nvPr>
            <p:ph type="sldNum" sz="quarter" idx="4"/>
          </p:nvPr>
        </p:nvSpPr>
        <p:spPr/>
        <p:txBody>
          <a:bodyPr/>
          <a:lstStyle/>
          <a:p>
            <a:pPr>
              <a:defRPr/>
            </a:pPr>
            <a:fld id="{2DA1BE7D-6820-4450-ACB1-CA4C41F17A73}" type="slidenum">
              <a:rPr lang="en-US" smtClean="0"/>
              <a:pPr>
                <a:defRPr/>
              </a:pPr>
              <a:t>17</a:t>
            </a:fld>
            <a:endParaRPr lang="en-US" dirty="0"/>
          </a:p>
        </p:txBody>
      </p:sp>
      <p:sp>
        <p:nvSpPr>
          <p:cNvPr id="5" name="Footer Placeholder 4">
            <a:extLst>
              <a:ext uri="{FF2B5EF4-FFF2-40B4-BE49-F238E27FC236}">
                <a16:creationId xmlns:a16="http://schemas.microsoft.com/office/drawing/2014/main" id="{0B7F5ECC-8329-1340-9050-0AC7AC5D20C4}"/>
              </a:ext>
            </a:extLst>
          </p:cNvPr>
          <p:cNvSpPr>
            <a:spLocks noGrp="1"/>
          </p:cNvSpPr>
          <p:nvPr>
            <p:ph type="ftr" sz="quarter" idx="3"/>
          </p:nvPr>
        </p:nvSpPr>
        <p:spPr/>
        <p:txBody>
          <a:bodyPr/>
          <a:lstStyle/>
          <a:p>
            <a:r>
              <a:rPr lang="en-US"/>
              <a:t>© Prof. J. Castrillon. Keynote, CODAI 2023</a:t>
            </a:r>
            <a:endParaRPr lang="en-US" dirty="0"/>
          </a:p>
        </p:txBody>
      </p:sp>
      <p:pic>
        <p:nvPicPr>
          <p:cNvPr id="7" name="Picture 2">
            <a:extLst>
              <a:ext uri="{FF2B5EF4-FFF2-40B4-BE49-F238E27FC236}">
                <a16:creationId xmlns:a16="http://schemas.microsoft.com/office/drawing/2014/main" id="{0B48C355-C6E0-2B44-BCC0-DEA009533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490" y="877962"/>
            <a:ext cx="1752870" cy="8296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02E8C50-9182-2E42-A7B3-7D2A5DF01B88}"/>
              </a:ext>
            </a:extLst>
          </p:cNvPr>
          <p:cNvSpPr/>
          <p:nvPr/>
        </p:nvSpPr>
        <p:spPr>
          <a:xfrm>
            <a:off x="7281454" y="1754500"/>
            <a:ext cx="1612942" cy="261610"/>
          </a:xfrm>
          <a:prstGeom prst="rect">
            <a:avLst/>
          </a:prstGeom>
        </p:spPr>
        <p:txBody>
          <a:bodyPr vert="horz" lIns="91440" tIns="45720" rIns="91440" bIns="45720" rtlCol="0" anchor="ctr"/>
          <a:lstStyle/>
          <a:p>
            <a:pPr algn="ctr"/>
            <a:r>
              <a:rPr lang="en-DE" sz="1100" dirty="0">
                <a:solidFill>
                  <a:schemeClr val="tx1">
                    <a:tint val="75000"/>
                  </a:schemeClr>
                </a:solidFill>
                <a:latin typeface="Tw Cen MT"/>
                <a:hlinkClick r:id="rId4"/>
              </a:rPr>
              <a:t>https://everest-h2020.eu</a:t>
            </a:r>
            <a:r>
              <a:rPr lang="en-DE" sz="1100" dirty="0">
                <a:solidFill>
                  <a:schemeClr val="tx1">
                    <a:tint val="75000"/>
                  </a:schemeClr>
                </a:solidFill>
                <a:latin typeface="Tw Cen MT"/>
              </a:rPr>
              <a:t> </a:t>
            </a:r>
          </a:p>
        </p:txBody>
      </p:sp>
      <p:pic>
        <p:nvPicPr>
          <p:cNvPr id="12" name="Picture 11">
            <a:extLst>
              <a:ext uri="{FF2B5EF4-FFF2-40B4-BE49-F238E27FC236}">
                <a16:creationId xmlns:a16="http://schemas.microsoft.com/office/drawing/2014/main" id="{19C73CBC-26E5-BF45-966A-C7966A9C8B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410" y="1587957"/>
            <a:ext cx="5994790" cy="2710137"/>
          </a:xfrm>
          <a:prstGeom prst="rect">
            <a:avLst/>
          </a:prstGeom>
        </p:spPr>
      </p:pic>
      <p:sp>
        <p:nvSpPr>
          <p:cNvPr id="6" name="TextBox 5">
            <a:extLst>
              <a:ext uri="{FF2B5EF4-FFF2-40B4-BE49-F238E27FC236}">
                <a16:creationId xmlns:a16="http://schemas.microsoft.com/office/drawing/2014/main" id="{286911BC-84FC-0027-AF98-FEE98D44EFCD}"/>
              </a:ext>
            </a:extLst>
          </p:cNvPr>
          <p:cNvSpPr txBox="1"/>
          <p:nvPr/>
        </p:nvSpPr>
        <p:spPr>
          <a:xfrm>
            <a:off x="179512" y="4265538"/>
            <a:ext cx="7298655" cy="431626"/>
          </a:xfrm>
          <a:prstGeom prst="rect">
            <a:avLst/>
          </a:prstGeom>
        </p:spPr>
        <p:txBody>
          <a:bodyPr vert="horz" lIns="91440" tIns="45720" rIns="91440" bIns="45720" rtlCol="0" anchor="t"/>
          <a:lstStyle>
            <a:defPPr>
              <a:defRPr lang="de-DE"/>
            </a:defPPr>
            <a:lvl1pPr algn="ctr">
              <a:defRPr sz="1100">
                <a:solidFill>
                  <a:schemeClr val="tx1">
                    <a:tint val="75000"/>
                  </a:schemeClr>
                </a:solidFill>
                <a:latin typeface="Tw Cen MT"/>
                <a:cs typeface="Tw Cen MT"/>
              </a:defRPr>
            </a:lvl1pPr>
          </a:lstStyle>
          <a:p>
            <a:pPr algn="l" fontAlgn="auto">
              <a:spcAft>
                <a:spcPts val="0"/>
              </a:spcAft>
            </a:pPr>
            <a:r>
              <a:rPr lang="en-US" dirty="0">
                <a:latin typeface="Tw Cen MT" charset="0"/>
                <a:ea typeface="Tw Cen MT" charset="0"/>
                <a:cs typeface="Tw Cen MT" charset="0"/>
              </a:rPr>
              <a:t>S. </a:t>
            </a:r>
            <a:r>
              <a:rPr lang="en-US" dirty="0" err="1">
                <a:latin typeface="Tw Cen MT" charset="0"/>
                <a:ea typeface="Tw Cen MT" charset="0"/>
                <a:cs typeface="Tw Cen MT" charset="0"/>
              </a:rPr>
              <a:t>Soldavini</a:t>
            </a:r>
            <a:r>
              <a:rPr lang="en-US" dirty="0">
                <a:latin typeface="Tw Cen MT" charset="0"/>
                <a:ea typeface="Tw Cen MT" charset="0"/>
                <a:cs typeface="Tw Cen MT" charset="0"/>
              </a:rPr>
              <a:t>, K. F. A. </a:t>
            </a:r>
            <a:r>
              <a:rPr lang="en-US" dirty="0" err="1">
                <a:latin typeface="Tw Cen MT" charset="0"/>
                <a:ea typeface="Tw Cen MT" charset="0"/>
                <a:cs typeface="Tw Cen MT" charset="0"/>
              </a:rPr>
              <a:t>Friebel</a:t>
            </a:r>
            <a:r>
              <a:rPr lang="en-US" dirty="0">
                <a:latin typeface="Tw Cen MT" charset="0"/>
                <a:ea typeface="Tw Cen MT" charset="0"/>
                <a:cs typeface="Tw Cen MT" charset="0"/>
              </a:rPr>
              <a:t>, M. </a:t>
            </a:r>
            <a:r>
              <a:rPr lang="en-US" dirty="0" err="1">
                <a:latin typeface="Tw Cen MT" charset="0"/>
                <a:ea typeface="Tw Cen MT" charset="0"/>
                <a:cs typeface="Tw Cen MT" charset="0"/>
              </a:rPr>
              <a:t>Tibaldi</a:t>
            </a:r>
            <a:r>
              <a:rPr lang="en-US" dirty="0">
                <a:latin typeface="Tw Cen MT" charset="0"/>
                <a:ea typeface="Tw Cen MT" charset="0"/>
                <a:cs typeface="Tw Cen MT" charset="0"/>
              </a:rPr>
              <a:t>, G. Hempel, J. Castrillon, and C. Pilato. “Automatic Creation of High-Bandwidth Memory Architectures from Domain-Specific Languages: The Case of Computational Fluid Dynamics”. In: ACM TRETS, Sept. 2022.</a:t>
            </a:r>
          </a:p>
        </p:txBody>
      </p:sp>
      <p:grpSp>
        <p:nvGrpSpPr>
          <p:cNvPr id="11" name="Group 10">
            <a:extLst>
              <a:ext uri="{FF2B5EF4-FFF2-40B4-BE49-F238E27FC236}">
                <a16:creationId xmlns:a16="http://schemas.microsoft.com/office/drawing/2014/main" id="{7E132980-07E8-FF65-04CD-9B3D59F79DB0}"/>
              </a:ext>
            </a:extLst>
          </p:cNvPr>
          <p:cNvGrpSpPr/>
          <p:nvPr/>
        </p:nvGrpSpPr>
        <p:grpSpPr>
          <a:xfrm>
            <a:off x="7521486" y="3470395"/>
            <a:ext cx="1459035" cy="1021865"/>
            <a:chOff x="4284447" y="-327886"/>
            <a:chExt cx="1459035" cy="1021865"/>
          </a:xfrm>
        </p:grpSpPr>
        <p:pic>
          <p:nvPicPr>
            <p:cNvPr id="13" name="Picture 2">
              <a:extLst>
                <a:ext uri="{FF2B5EF4-FFF2-40B4-BE49-F238E27FC236}">
                  <a16:creationId xmlns:a16="http://schemas.microsoft.com/office/drawing/2014/main" id="{46BE42F1-4F21-E9C9-5292-72B14FE1CA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143" b="20708"/>
            <a:stretch/>
          </p:blipFill>
          <p:spPr bwMode="auto">
            <a:xfrm>
              <a:off x="4284447" y="-327886"/>
              <a:ext cx="1459035" cy="9758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A92B699-CD32-716A-3CA5-AD94E2A33294}"/>
                </a:ext>
              </a:extLst>
            </p:cNvPr>
            <p:cNvSpPr txBox="1"/>
            <p:nvPr/>
          </p:nvSpPr>
          <p:spPr>
            <a:xfrm>
              <a:off x="4284447" y="324647"/>
              <a:ext cx="1459035" cy="369332"/>
            </a:xfrm>
            <a:prstGeom prst="rect">
              <a:avLst/>
            </a:prstGeom>
            <a:solidFill>
              <a:schemeClr val="accent3">
                <a:lumMod val="20000"/>
                <a:lumOff val="80000"/>
              </a:schemeClr>
            </a:solidFill>
          </p:spPr>
          <p:txBody>
            <a:bodyPr wrap="square" rtlCol="0">
              <a:spAutoFit/>
            </a:bodyPr>
            <a:lstStyle/>
            <a:p>
              <a:pPr algn="ctr"/>
              <a:r>
                <a:rPr lang="en-US" dirty="0">
                  <a:latin typeface="Tw Cen MT"/>
                  <a:cs typeface="Tw Cen MT"/>
                </a:rPr>
                <a:t>HBM+FPGA</a:t>
              </a:r>
            </a:p>
          </p:txBody>
        </p:sp>
      </p:grpSp>
    </p:spTree>
    <p:extLst>
      <p:ext uri="{BB962C8B-B14F-4D97-AF65-F5344CB8AC3E}">
        <p14:creationId xmlns:p14="http://schemas.microsoft.com/office/powerpoint/2010/main" val="3561995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B27C5BA-E233-FF4F-8843-276C392909AE}"/>
              </a:ext>
            </a:extLst>
          </p:cNvPr>
          <p:cNvSpPr txBox="1"/>
          <p:nvPr/>
        </p:nvSpPr>
        <p:spPr>
          <a:xfrm>
            <a:off x="179512" y="4265538"/>
            <a:ext cx="7298655" cy="431626"/>
          </a:xfrm>
          <a:prstGeom prst="rect">
            <a:avLst/>
          </a:prstGeom>
        </p:spPr>
        <p:txBody>
          <a:bodyPr vert="horz" lIns="91440" tIns="45720" rIns="91440" bIns="45720" rtlCol="0" anchor="t"/>
          <a:lstStyle>
            <a:defPPr>
              <a:defRPr lang="de-DE"/>
            </a:defPPr>
            <a:lvl1pPr algn="ctr">
              <a:defRPr sz="1100">
                <a:solidFill>
                  <a:schemeClr val="tx1">
                    <a:tint val="75000"/>
                  </a:schemeClr>
                </a:solidFill>
                <a:latin typeface="Tw Cen MT"/>
                <a:cs typeface="Tw Cen MT"/>
              </a:defRPr>
            </a:lvl1pPr>
          </a:lstStyle>
          <a:p>
            <a:pPr algn="l" fontAlgn="auto">
              <a:spcAft>
                <a:spcPts val="0"/>
              </a:spcAft>
            </a:pPr>
            <a:r>
              <a:rPr lang="en-US" dirty="0">
                <a:latin typeface="Tw Cen MT" charset="0"/>
                <a:ea typeface="Tw Cen MT" charset="0"/>
                <a:cs typeface="Tw Cen MT" charset="0"/>
              </a:rPr>
              <a:t>S. </a:t>
            </a:r>
            <a:r>
              <a:rPr lang="en-US" dirty="0" err="1">
                <a:latin typeface="Tw Cen MT" charset="0"/>
                <a:ea typeface="Tw Cen MT" charset="0"/>
                <a:cs typeface="Tw Cen MT" charset="0"/>
              </a:rPr>
              <a:t>Soldavini</a:t>
            </a:r>
            <a:r>
              <a:rPr lang="en-US" dirty="0">
                <a:latin typeface="Tw Cen MT" charset="0"/>
                <a:ea typeface="Tw Cen MT" charset="0"/>
                <a:cs typeface="Tw Cen MT" charset="0"/>
              </a:rPr>
              <a:t>, K. F. A. </a:t>
            </a:r>
            <a:r>
              <a:rPr lang="en-US" dirty="0" err="1">
                <a:latin typeface="Tw Cen MT" charset="0"/>
                <a:ea typeface="Tw Cen MT" charset="0"/>
                <a:cs typeface="Tw Cen MT" charset="0"/>
              </a:rPr>
              <a:t>Friebel</a:t>
            </a:r>
            <a:r>
              <a:rPr lang="en-US" dirty="0">
                <a:latin typeface="Tw Cen MT" charset="0"/>
                <a:ea typeface="Tw Cen MT" charset="0"/>
                <a:cs typeface="Tw Cen MT" charset="0"/>
              </a:rPr>
              <a:t>, M. </a:t>
            </a:r>
            <a:r>
              <a:rPr lang="en-US" dirty="0" err="1">
                <a:latin typeface="Tw Cen MT" charset="0"/>
                <a:ea typeface="Tw Cen MT" charset="0"/>
                <a:cs typeface="Tw Cen MT" charset="0"/>
              </a:rPr>
              <a:t>Tibaldi</a:t>
            </a:r>
            <a:r>
              <a:rPr lang="en-US" dirty="0">
                <a:latin typeface="Tw Cen MT" charset="0"/>
                <a:ea typeface="Tw Cen MT" charset="0"/>
                <a:cs typeface="Tw Cen MT" charset="0"/>
              </a:rPr>
              <a:t>, G. Hempel, J. Castrillon, and C. Pilato. “Automatic Creation of High-Bandwidth Memory Architectures from Domain-Specific Languages: The Case of Computational Fluid Dynamics”. In: ACM TRETS, Sept. 2022.</a:t>
            </a:r>
          </a:p>
        </p:txBody>
      </p:sp>
      <p:sp>
        <p:nvSpPr>
          <p:cNvPr id="2" name="Text Placeholder 1">
            <a:extLst>
              <a:ext uri="{FF2B5EF4-FFF2-40B4-BE49-F238E27FC236}">
                <a16:creationId xmlns:a16="http://schemas.microsoft.com/office/drawing/2014/main" id="{D6066703-1CEA-AE44-9F87-E5CA18A41EC6}"/>
              </a:ext>
            </a:extLst>
          </p:cNvPr>
          <p:cNvSpPr>
            <a:spLocks noGrp="1"/>
          </p:cNvSpPr>
          <p:nvPr>
            <p:ph type="body" sz="quarter" idx="12"/>
          </p:nvPr>
        </p:nvSpPr>
        <p:spPr/>
        <p:txBody>
          <a:bodyPr/>
          <a:lstStyle/>
          <a:p>
            <a:r>
              <a:rPr lang="en-US" dirty="0"/>
              <a:t>FPGA code generation: HBM FPGA</a:t>
            </a:r>
          </a:p>
        </p:txBody>
      </p:sp>
      <p:sp>
        <p:nvSpPr>
          <p:cNvPr id="3" name="Content Placeholder 2">
            <a:extLst>
              <a:ext uri="{FF2B5EF4-FFF2-40B4-BE49-F238E27FC236}">
                <a16:creationId xmlns:a16="http://schemas.microsoft.com/office/drawing/2014/main" id="{3129F1E8-67D9-D84D-BE32-787DAEF63633}"/>
              </a:ext>
            </a:extLst>
          </p:cNvPr>
          <p:cNvSpPr>
            <a:spLocks noGrp="1"/>
          </p:cNvSpPr>
          <p:nvPr>
            <p:ph sz="quarter" idx="14"/>
          </p:nvPr>
        </p:nvSpPr>
        <p:spPr/>
        <p:txBody>
          <a:bodyPr/>
          <a:lstStyle/>
          <a:p>
            <a:r>
              <a:rPr lang="en-US" dirty="0"/>
              <a:t>H2020 EU Project: Convergence HPC, Big Data and ML</a:t>
            </a:r>
          </a:p>
          <a:p>
            <a:r>
              <a:rPr lang="en-US" dirty="0"/>
              <a:t>Variants with up to </a:t>
            </a:r>
            <a:r>
              <a:rPr lang="en-US" b="1" dirty="0"/>
              <a:t>24x better energy efficiency</a:t>
            </a:r>
            <a:endParaRPr lang="en-US" dirty="0"/>
          </a:p>
        </p:txBody>
      </p:sp>
      <p:sp>
        <p:nvSpPr>
          <p:cNvPr id="4" name="Slide Number Placeholder 3">
            <a:extLst>
              <a:ext uri="{FF2B5EF4-FFF2-40B4-BE49-F238E27FC236}">
                <a16:creationId xmlns:a16="http://schemas.microsoft.com/office/drawing/2014/main" id="{6EBB1B48-FE67-3546-904F-41D8B5453557}"/>
              </a:ext>
            </a:extLst>
          </p:cNvPr>
          <p:cNvSpPr>
            <a:spLocks noGrp="1"/>
          </p:cNvSpPr>
          <p:nvPr>
            <p:ph type="sldNum" sz="quarter" idx="4"/>
          </p:nvPr>
        </p:nvSpPr>
        <p:spPr/>
        <p:txBody>
          <a:bodyPr/>
          <a:lstStyle/>
          <a:p>
            <a:pPr>
              <a:defRPr/>
            </a:pPr>
            <a:fld id="{2DA1BE7D-6820-4450-ACB1-CA4C41F17A73}" type="slidenum">
              <a:rPr lang="en-US" smtClean="0"/>
              <a:pPr>
                <a:defRPr/>
              </a:pPr>
              <a:t>18</a:t>
            </a:fld>
            <a:endParaRPr lang="en-US" dirty="0"/>
          </a:p>
        </p:txBody>
      </p:sp>
      <p:sp>
        <p:nvSpPr>
          <p:cNvPr id="5" name="Footer Placeholder 4">
            <a:extLst>
              <a:ext uri="{FF2B5EF4-FFF2-40B4-BE49-F238E27FC236}">
                <a16:creationId xmlns:a16="http://schemas.microsoft.com/office/drawing/2014/main" id="{0B7F5ECC-8329-1340-9050-0AC7AC5D20C4}"/>
              </a:ext>
            </a:extLst>
          </p:cNvPr>
          <p:cNvSpPr>
            <a:spLocks noGrp="1"/>
          </p:cNvSpPr>
          <p:nvPr>
            <p:ph type="ftr" sz="quarter" idx="3"/>
          </p:nvPr>
        </p:nvSpPr>
        <p:spPr/>
        <p:txBody>
          <a:bodyPr/>
          <a:lstStyle/>
          <a:p>
            <a:r>
              <a:rPr lang="en-US"/>
              <a:t>© Prof. J. Castrillon. Keynote, CODAI 2023</a:t>
            </a:r>
            <a:endParaRPr lang="en-US" dirty="0"/>
          </a:p>
        </p:txBody>
      </p:sp>
      <p:pic>
        <p:nvPicPr>
          <p:cNvPr id="7" name="Picture 2">
            <a:extLst>
              <a:ext uri="{FF2B5EF4-FFF2-40B4-BE49-F238E27FC236}">
                <a16:creationId xmlns:a16="http://schemas.microsoft.com/office/drawing/2014/main" id="{0B48C355-C6E0-2B44-BCC0-DEA009533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490" y="877962"/>
            <a:ext cx="1752870" cy="8296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02E8C50-9182-2E42-A7B3-7D2A5DF01B88}"/>
              </a:ext>
            </a:extLst>
          </p:cNvPr>
          <p:cNvSpPr/>
          <p:nvPr/>
        </p:nvSpPr>
        <p:spPr>
          <a:xfrm>
            <a:off x="7281454" y="1754500"/>
            <a:ext cx="1612942" cy="261610"/>
          </a:xfrm>
          <a:prstGeom prst="rect">
            <a:avLst/>
          </a:prstGeom>
        </p:spPr>
        <p:txBody>
          <a:bodyPr vert="horz" lIns="91440" tIns="45720" rIns="91440" bIns="45720" rtlCol="0" anchor="ctr"/>
          <a:lstStyle/>
          <a:p>
            <a:pPr algn="ctr"/>
            <a:r>
              <a:rPr lang="en-DE" sz="1100" dirty="0">
                <a:solidFill>
                  <a:schemeClr val="tx1">
                    <a:tint val="75000"/>
                  </a:schemeClr>
                </a:solidFill>
                <a:latin typeface="Tw Cen MT"/>
                <a:hlinkClick r:id="rId4"/>
              </a:rPr>
              <a:t>https://everest-h2020.eu</a:t>
            </a:r>
            <a:r>
              <a:rPr lang="en-DE" sz="1100" dirty="0">
                <a:solidFill>
                  <a:schemeClr val="tx1">
                    <a:tint val="75000"/>
                  </a:schemeClr>
                </a:solidFill>
                <a:latin typeface="Tw Cen MT"/>
              </a:rPr>
              <a:t> </a:t>
            </a:r>
          </a:p>
        </p:txBody>
      </p:sp>
      <p:pic>
        <p:nvPicPr>
          <p:cNvPr id="13" name="Picture 12">
            <a:extLst>
              <a:ext uri="{FF2B5EF4-FFF2-40B4-BE49-F238E27FC236}">
                <a16:creationId xmlns:a16="http://schemas.microsoft.com/office/drawing/2014/main" id="{ADB9C7F3-9627-E44C-9759-B4676927B1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410" y="1587957"/>
            <a:ext cx="5994790" cy="2710137"/>
          </a:xfrm>
          <a:prstGeom prst="rect">
            <a:avLst/>
          </a:prstGeom>
        </p:spPr>
      </p:pic>
      <p:pic>
        <p:nvPicPr>
          <p:cNvPr id="14" name="Picture 13">
            <a:extLst>
              <a:ext uri="{FF2B5EF4-FFF2-40B4-BE49-F238E27FC236}">
                <a16:creationId xmlns:a16="http://schemas.microsoft.com/office/drawing/2014/main" id="{883327D2-9FC4-3A41-9B18-8BEB1B9DE254}"/>
              </a:ext>
            </a:extLst>
          </p:cNvPr>
          <p:cNvPicPr>
            <a:picLocks noChangeAspect="1"/>
          </p:cNvPicPr>
          <p:nvPr/>
        </p:nvPicPr>
        <p:blipFill rotWithShape="1">
          <a:blip r:embed="rId6">
            <a:extLst>
              <a:ext uri="{28A0092B-C50C-407E-A947-70E740481C1C}">
                <a14:useLocalDpi xmlns:a14="http://schemas.microsoft.com/office/drawing/2010/main" val="0"/>
              </a:ext>
            </a:extLst>
          </a:blip>
          <a:srcRect t="4562"/>
          <a:stretch/>
        </p:blipFill>
        <p:spPr>
          <a:xfrm>
            <a:off x="2887117" y="2062956"/>
            <a:ext cx="6007279" cy="2929314"/>
          </a:xfrm>
          <a:prstGeom prst="rect">
            <a:avLst/>
          </a:prstGeom>
        </p:spPr>
      </p:pic>
    </p:spTree>
    <p:extLst>
      <p:ext uri="{BB962C8B-B14F-4D97-AF65-F5344CB8AC3E}">
        <p14:creationId xmlns:p14="http://schemas.microsoft.com/office/powerpoint/2010/main" val="151572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3"/>
                                        </p:tgtEl>
                                        <p:attrNameLst>
                                          <p:attrName>style.opacity</p:attrName>
                                        </p:attrNameLst>
                                      </p:cBhvr>
                                      <p:to>
                                        <p:strVal val="0.25"/>
                                      </p:to>
                                    </p:set>
                                    <p:animEffect filter="image" prLst="opacity: 0.25">
                                      <p:cBhvr rctx="IE">
                                        <p:cTn id="7"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EE5B7C-E66D-B920-7976-BF80AF86BD65}"/>
              </a:ext>
            </a:extLst>
          </p:cNvPr>
          <p:cNvSpPr>
            <a:spLocks noGrp="1"/>
          </p:cNvSpPr>
          <p:nvPr>
            <p:ph type="body" sz="quarter" idx="12"/>
          </p:nvPr>
        </p:nvSpPr>
        <p:spPr/>
        <p:txBody>
          <a:bodyPr/>
          <a:lstStyle/>
          <a:p>
            <a:r>
              <a:rPr lang="en-US" dirty="0"/>
              <a:t>Base2: Custom precision analysis</a:t>
            </a:r>
          </a:p>
        </p:txBody>
      </p:sp>
      <p:sp>
        <p:nvSpPr>
          <p:cNvPr id="4" name="Slide Number Placeholder 3">
            <a:extLst>
              <a:ext uri="{FF2B5EF4-FFF2-40B4-BE49-F238E27FC236}">
                <a16:creationId xmlns:a16="http://schemas.microsoft.com/office/drawing/2014/main" id="{F8D27A2F-B786-94F9-9289-A34E7D243DB1}"/>
              </a:ext>
            </a:extLst>
          </p:cNvPr>
          <p:cNvSpPr>
            <a:spLocks noGrp="1"/>
          </p:cNvSpPr>
          <p:nvPr>
            <p:ph type="sldNum" sz="quarter" idx="4"/>
          </p:nvPr>
        </p:nvSpPr>
        <p:spPr/>
        <p:txBody>
          <a:bodyPr/>
          <a:lstStyle/>
          <a:p>
            <a:pPr>
              <a:defRPr/>
            </a:pPr>
            <a:fld id="{2DA1BE7D-6820-4450-ACB1-CA4C41F17A73}" type="slidenum">
              <a:rPr lang="en-US" smtClean="0"/>
              <a:pPr>
                <a:defRPr/>
              </a:pPr>
              <a:t>19</a:t>
            </a:fld>
            <a:endParaRPr lang="en-US" dirty="0"/>
          </a:p>
        </p:txBody>
      </p:sp>
      <p:sp>
        <p:nvSpPr>
          <p:cNvPr id="5" name="Footer Placeholder 4">
            <a:extLst>
              <a:ext uri="{FF2B5EF4-FFF2-40B4-BE49-F238E27FC236}">
                <a16:creationId xmlns:a16="http://schemas.microsoft.com/office/drawing/2014/main" id="{90BE7041-85B8-6EA9-4A62-8122C8A7DBA0}"/>
              </a:ext>
            </a:extLst>
          </p:cNvPr>
          <p:cNvSpPr>
            <a:spLocks noGrp="1"/>
          </p:cNvSpPr>
          <p:nvPr>
            <p:ph type="ftr" sz="quarter" idx="3"/>
          </p:nvPr>
        </p:nvSpPr>
        <p:spPr/>
        <p:txBody>
          <a:bodyPr/>
          <a:lstStyle/>
          <a:p>
            <a:r>
              <a:rPr lang="en-US"/>
              <a:t>© Prof. J. Castrillon. Keynote, CODAI 2023</a:t>
            </a:r>
            <a:endParaRPr lang="en-US" dirty="0"/>
          </a:p>
        </p:txBody>
      </p:sp>
      <p:sp>
        <p:nvSpPr>
          <p:cNvPr id="12" name="Content Placeholder 11">
            <a:extLst>
              <a:ext uri="{FF2B5EF4-FFF2-40B4-BE49-F238E27FC236}">
                <a16:creationId xmlns:a16="http://schemas.microsoft.com/office/drawing/2014/main" id="{5389C5A5-945F-B301-BD5F-1E669AF16BCE}"/>
              </a:ext>
            </a:extLst>
          </p:cNvPr>
          <p:cNvSpPr>
            <a:spLocks noGrp="1"/>
          </p:cNvSpPr>
          <p:nvPr>
            <p:ph sz="quarter" idx="14"/>
          </p:nvPr>
        </p:nvSpPr>
        <p:spPr/>
        <p:txBody>
          <a:bodyPr/>
          <a:lstStyle/>
          <a:p>
            <a:r>
              <a:rPr lang="en-US" dirty="0"/>
              <a:t>Interpolation </a:t>
            </a:r>
          </a:p>
        </p:txBody>
      </p:sp>
      <p:pic>
        <p:nvPicPr>
          <p:cNvPr id="14" name="Picture 13">
            <a:extLst>
              <a:ext uri="{FF2B5EF4-FFF2-40B4-BE49-F238E27FC236}">
                <a16:creationId xmlns:a16="http://schemas.microsoft.com/office/drawing/2014/main" id="{A5FC93D1-F84C-0E93-7F06-DF9390C9EC7A}"/>
              </a:ext>
            </a:extLst>
          </p:cNvPr>
          <p:cNvPicPr>
            <a:picLocks noChangeAspect="1"/>
          </p:cNvPicPr>
          <p:nvPr/>
        </p:nvPicPr>
        <p:blipFill>
          <a:blip r:embed="rId3"/>
          <a:stretch>
            <a:fillRect/>
          </a:stretch>
        </p:blipFill>
        <p:spPr>
          <a:xfrm>
            <a:off x="2339752" y="915566"/>
            <a:ext cx="2494680" cy="428271"/>
          </a:xfrm>
          <a:prstGeom prst="rect">
            <a:avLst/>
          </a:prstGeom>
        </p:spPr>
      </p:pic>
      <p:grpSp>
        <p:nvGrpSpPr>
          <p:cNvPr id="23" name="Group 22">
            <a:extLst>
              <a:ext uri="{FF2B5EF4-FFF2-40B4-BE49-F238E27FC236}">
                <a16:creationId xmlns:a16="http://schemas.microsoft.com/office/drawing/2014/main" id="{206BE0C3-C47F-5BDA-F67F-34222035CE4E}"/>
              </a:ext>
            </a:extLst>
          </p:cNvPr>
          <p:cNvGrpSpPr/>
          <p:nvPr/>
        </p:nvGrpSpPr>
        <p:grpSpPr>
          <a:xfrm>
            <a:off x="1058199" y="1406362"/>
            <a:ext cx="3576320" cy="3443109"/>
            <a:chOff x="389389" y="1406362"/>
            <a:chExt cx="3576320" cy="3443109"/>
          </a:xfrm>
        </p:grpSpPr>
        <p:grpSp>
          <p:nvGrpSpPr>
            <p:cNvPr id="22" name="Group 21">
              <a:extLst>
                <a:ext uri="{FF2B5EF4-FFF2-40B4-BE49-F238E27FC236}">
                  <a16:creationId xmlns:a16="http://schemas.microsoft.com/office/drawing/2014/main" id="{9853B3C2-649E-3419-2424-61C20585E7EF}"/>
                </a:ext>
              </a:extLst>
            </p:cNvPr>
            <p:cNvGrpSpPr/>
            <p:nvPr/>
          </p:nvGrpSpPr>
          <p:grpSpPr>
            <a:xfrm>
              <a:off x="389389" y="1538159"/>
              <a:ext cx="3576320" cy="3311312"/>
              <a:chOff x="389389" y="1538159"/>
              <a:chExt cx="3576320" cy="3311312"/>
            </a:xfrm>
          </p:grpSpPr>
          <p:pic>
            <p:nvPicPr>
              <p:cNvPr id="10" name="Picture 9">
                <a:extLst>
                  <a:ext uri="{FF2B5EF4-FFF2-40B4-BE49-F238E27FC236}">
                    <a16:creationId xmlns:a16="http://schemas.microsoft.com/office/drawing/2014/main" id="{FE7D6691-2087-77AC-BE95-E7B778D71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389" y="1538159"/>
                <a:ext cx="3576320" cy="2844800"/>
              </a:xfrm>
              <a:prstGeom prst="rect">
                <a:avLst/>
              </a:prstGeom>
            </p:spPr>
          </p:pic>
          <p:sp>
            <p:nvSpPr>
              <p:cNvPr id="15" name="TextBox 14">
                <a:extLst>
                  <a:ext uri="{FF2B5EF4-FFF2-40B4-BE49-F238E27FC236}">
                    <a16:creationId xmlns:a16="http://schemas.microsoft.com/office/drawing/2014/main" id="{220DD990-9F42-5C30-DB11-40EEC4B32740}"/>
                  </a:ext>
                </a:extLst>
              </p:cNvPr>
              <p:cNvSpPr txBox="1"/>
              <p:nvPr/>
            </p:nvSpPr>
            <p:spPr>
              <a:xfrm>
                <a:off x="733827" y="4264696"/>
                <a:ext cx="2542029" cy="584775"/>
              </a:xfrm>
              <a:prstGeom prst="rect">
                <a:avLst/>
              </a:prstGeom>
              <a:noFill/>
            </p:spPr>
            <p:txBody>
              <a:bodyPr wrap="square" rtlCol="0">
                <a:spAutoFit/>
              </a:bodyPr>
              <a:lstStyle/>
              <a:p>
                <a:pPr algn="ctr"/>
                <a:r>
                  <a:rPr lang="en-US" sz="1600" dirty="0">
                    <a:latin typeface="Tw Cen MT"/>
                    <a:cs typeface="Tw Cen MT"/>
                  </a:rPr>
                  <a:t>Significand precision 𝑝 </a:t>
                </a:r>
              </a:p>
              <a:p>
                <a:pPr algn="ctr"/>
                <a:r>
                  <a:rPr lang="en-US" sz="1600" dirty="0">
                    <a:latin typeface="Tw Cen MT"/>
                    <a:cs typeface="Tw Cen MT"/>
                  </a:rPr>
                  <a:t>(</a:t>
                </a:r>
                <a:r>
                  <a:rPr lang="en-US" sz="1600" dirty="0" err="1">
                    <a:latin typeface="Tw Cen MT"/>
                    <a:cs typeface="Tw Cen MT"/>
                  </a:rPr>
                  <a:t>exp_bits</a:t>
                </a:r>
                <a:r>
                  <a:rPr lang="en-US" sz="1600" dirty="0">
                    <a:latin typeface="Tw Cen MT"/>
                    <a:cs typeface="Tw Cen MT"/>
                  </a:rPr>
                  <a:t> = 6)</a:t>
                </a:r>
              </a:p>
            </p:txBody>
          </p:sp>
        </p:grpSp>
        <p:sp>
          <p:nvSpPr>
            <p:cNvPr id="16" name="TextBox 15">
              <a:extLst>
                <a:ext uri="{FF2B5EF4-FFF2-40B4-BE49-F238E27FC236}">
                  <a16:creationId xmlns:a16="http://schemas.microsoft.com/office/drawing/2014/main" id="{BE6D6E40-2C17-14A3-155A-D48307334019}"/>
                </a:ext>
              </a:extLst>
            </p:cNvPr>
            <p:cNvSpPr txBox="1"/>
            <p:nvPr/>
          </p:nvSpPr>
          <p:spPr>
            <a:xfrm>
              <a:off x="1696754" y="1406362"/>
              <a:ext cx="570990" cy="338554"/>
            </a:xfrm>
            <a:prstGeom prst="rect">
              <a:avLst/>
            </a:prstGeom>
            <a:solidFill>
              <a:schemeClr val="bg1">
                <a:alpha val="76920"/>
              </a:schemeClr>
            </a:solidFill>
          </p:spPr>
          <p:txBody>
            <a:bodyPr wrap="none" rtlCol="0">
              <a:spAutoFit/>
            </a:bodyPr>
            <a:lstStyle/>
            <a:p>
              <a:r>
                <a:rPr lang="en-US" sz="1600" dirty="0">
                  <a:latin typeface="Tw Cen MT"/>
                  <a:cs typeface="Tw Cen MT"/>
                </a:rPr>
                <a:t>float</a:t>
              </a:r>
            </a:p>
          </p:txBody>
        </p:sp>
        <p:sp>
          <p:nvSpPr>
            <p:cNvPr id="17" name="TextBox 16">
              <a:extLst>
                <a:ext uri="{FF2B5EF4-FFF2-40B4-BE49-F238E27FC236}">
                  <a16:creationId xmlns:a16="http://schemas.microsoft.com/office/drawing/2014/main" id="{2BD21B46-E126-69C2-40B7-EE3161350171}"/>
                </a:ext>
              </a:extLst>
            </p:cNvPr>
            <p:cNvSpPr txBox="1"/>
            <p:nvPr/>
          </p:nvSpPr>
          <p:spPr>
            <a:xfrm>
              <a:off x="1714279" y="2809260"/>
              <a:ext cx="401072" cy="338554"/>
            </a:xfrm>
            <a:prstGeom prst="rect">
              <a:avLst/>
            </a:prstGeom>
            <a:solidFill>
              <a:schemeClr val="bg1">
                <a:alpha val="76920"/>
              </a:schemeClr>
            </a:solidFill>
          </p:spPr>
          <p:txBody>
            <a:bodyPr wrap="none" rtlCol="0">
              <a:spAutoFit/>
            </a:bodyPr>
            <a:lstStyle/>
            <a:p>
              <a:r>
                <a:rPr lang="en-US" sz="1600" dirty="0">
                  <a:latin typeface="Tw Cen MT"/>
                  <a:cs typeface="Tw Cen MT"/>
                </a:rPr>
                <a:t>fix</a:t>
              </a:r>
            </a:p>
          </p:txBody>
        </p:sp>
      </p:grpSp>
      <p:grpSp>
        <p:nvGrpSpPr>
          <p:cNvPr id="24" name="Group 23">
            <a:extLst>
              <a:ext uri="{FF2B5EF4-FFF2-40B4-BE49-F238E27FC236}">
                <a16:creationId xmlns:a16="http://schemas.microsoft.com/office/drawing/2014/main" id="{A46819A6-02C3-861F-AB76-E4B781F4961C}"/>
              </a:ext>
            </a:extLst>
          </p:cNvPr>
          <p:cNvGrpSpPr/>
          <p:nvPr/>
        </p:nvGrpSpPr>
        <p:grpSpPr>
          <a:xfrm>
            <a:off x="4660488" y="1491630"/>
            <a:ext cx="2143760" cy="3336305"/>
            <a:chOff x="3991678" y="1491630"/>
            <a:chExt cx="2143760" cy="3336305"/>
          </a:xfrm>
        </p:grpSpPr>
        <p:grpSp>
          <p:nvGrpSpPr>
            <p:cNvPr id="21" name="Group 20">
              <a:extLst>
                <a:ext uri="{FF2B5EF4-FFF2-40B4-BE49-F238E27FC236}">
                  <a16:creationId xmlns:a16="http://schemas.microsoft.com/office/drawing/2014/main" id="{4C173956-6700-668C-488F-88C622FE3AE0}"/>
                </a:ext>
              </a:extLst>
            </p:cNvPr>
            <p:cNvGrpSpPr/>
            <p:nvPr/>
          </p:nvGrpSpPr>
          <p:grpSpPr>
            <a:xfrm>
              <a:off x="3991678" y="1491630"/>
              <a:ext cx="2143760" cy="3336305"/>
              <a:chOff x="3991678" y="1491630"/>
              <a:chExt cx="2143760" cy="3336305"/>
            </a:xfrm>
          </p:grpSpPr>
          <p:pic>
            <p:nvPicPr>
              <p:cNvPr id="13" name="Content Placeholder 6">
                <a:extLst>
                  <a:ext uri="{FF2B5EF4-FFF2-40B4-BE49-F238E27FC236}">
                    <a16:creationId xmlns:a16="http://schemas.microsoft.com/office/drawing/2014/main" id="{11055579-EB80-2F06-5636-E685CAF23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1678" y="1491630"/>
                <a:ext cx="2143760" cy="2834640"/>
              </a:xfrm>
              <a:prstGeom prst="rect">
                <a:avLst/>
              </a:prstGeom>
            </p:spPr>
          </p:pic>
          <p:sp>
            <p:nvSpPr>
              <p:cNvPr id="20" name="TextBox 19">
                <a:extLst>
                  <a:ext uri="{FF2B5EF4-FFF2-40B4-BE49-F238E27FC236}">
                    <a16:creationId xmlns:a16="http://schemas.microsoft.com/office/drawing/2014/main" id="{580BBA20-7584-88A7-39DB-254E0DA8E637}"/>
                  </a:ext>
                </a:extLst>
              </p:cNvPr>
              <p:cNvSpPr txBox="1"/>
              <p:nvPr/>
            </p:nvSpPr>
            <p:spPr>
              <a:xfrm>
                <a:off x="3991678" y="4243160"/>
                <a:ext cx="2020482" cy="584775"/>
              </a:xfrm>
              <a:prstGeom prst="rect">
                <a:avLst/>
              </a:prstGeom>
              <a:noFill/>
            </p:spPr>
            <p:txBody>
              <a:bodyPr wrap="square" rtlCol="0">
                <a:spAutoFit/>
              </a:bodyPr>
              <a:lstStyle/>
              <a:p>
                <a:pPr algn="ctr"/>
                <a:r>
                  <a:rPr lang="en-US" sz="1600" dirty="0">
                    <a:latin typeface="Tw Cen MT"/>
                    <a:cs typeface="Tw Cen MT"/>
                  </a:rPr>
                  <a:t>Exponent range </a:t>
                </a:r>
                <a:r>
                  <a:rPr lang="en-US" sz="1600" dirty="0" err="1">
                    <a:latin typeface="Tw Cen MT"/>
                    <a:cs typeface="Tw Cen MT"/>
                  </a:rPr>
                  <a:t>ld</a:t>
                </a:r>
                <a:r>
                  <a:rPr lang="en-US" sz="1600" dirty="0">
                    <a:latin typeface="Tw Cen MT"/>
                    <a:cs typeface="Tw Cen MT"/>
                  </a:rPr>
                  <a:t> 𝐸 (</a:t>
                </a:r>
                <a:r>
                  <a:rPr lang="en-US" sz="1600" dirty="0" err="1">
                    <a:latin typeface="Tw Cen MT"/>
                    <a:cs typeface="Tw Cen MT"/>
                  </a:rPr>
                  <a:t>frac_bits</a:t>
                </a:r>
                <a:r>
                  <a:rPr lang="en-US" sz="1600" dirty="0">
                    <a:latin typeface="Tw Cen MT"/>
                    <a:cs typeface="Tw Cen MT"/>
                  </a:rPr>
                  <a:t> = 32)</a:t>
                </a:r>
              </a:p>
            </p:txBody>
          </p:sp>
        </p:grpSp>
        <p:sp>
          <p:nvSpPr>
            <p:cNvPr id="18" name="TextBox 17">
              <a:extLst>
                <a:ext uri="{FF2B5EF4-FFF2-40B4-BE49-F238E27FC236}">
                  <a16:creationId xmlns:a16="http://schemas.microsoft.com/office/drawing/2014/main" id="{B78C648C-9763-A93E-7F22-7CFC7E42E351}"/>
                </a:ext>
              </a:extLst>
            </p:cNvPr>
            <p:cNvSpPr txBox="1"/>
            <p:nvPr/>
          </p:nvSpPr>
          <p:spPr>
            <a:xfrm>
              <a:off x="4809306" y="2507019"/>
              <a:ext cx="570990" cy="338554"/>
            </a:xfrm>
            <a:prstGeom prst="rect">
              <a:avLst/>
            </a:prstGeom>
            <a:solidFill>
              <a:schemeClr val="bg1">
                <a:alpha val="76920"/>
              </a:schemeClr>
            </a:solidFill>
          </p:spPr>
          <p:txBody>
            <a:bodyPr wrap="none" rtlCol="0">
              <a:spAutoFit/>
            </a:bodyPr>
            <a:lstStyle/>
            <a:p>
              <a:r>
                <a:rPr lang="en-US" sz="1600" dirty="0">
                  <a:latin typeface="Tw Cen MT"/>
                  <a:cs typeface="Tw Cen MT"/>
                </a:rPr>
                <a:t>float</a:t>
              </a:r>
            </a:p>
          </p:txBody>
        </p:sp>
        <p:sp>
          <p:nvSpPr>
            <p:cNvPr id="19" name="TextBox 18">
              <a:extLst>
                <a:ext uri="{FF2B5EF4-FFF2-40B4-BE49-F238E27FC236}">
                  <a16:creationId xmlns:a16="http://schemas.microsoft.com/office/drawing/2014/main" id="{BF205F8C-63C3-E794-0ADE-1BCA7C82935B}"/>
                </a:ext>
              </a:extLst>
            </p:cNvPr>
            <p:cNvSpPr txBox="1"/>
            <p:nvPr/>
          </p:nvSpPr>
          <p:spPr>
            <a:xfrm>
              <a:off x="4947723" y="2953276"/>
              <a:ext cx="421910" cy="338554"/>
            </a:xfrm>
            <a:prstGeom prst="rect">
              <a:avLst/>
            </a:prstGeom>
            <a:solidFill>
              <a:schemeClr val="bg1">
                <a:alpha val="76920"/>
              </a:schemeClr>
            </a:solidFill>
          </p:spPr>
          <p:txBody>
            <a:bodyPr wrap="none" rtlCol="0">
              <a:spAutoFit/>
            </a:bodyPr>
            <a:lstStyle/>
            <a:p>
              <a:r>
                <a:rPr lang="en-US" sz="1600" dirty="0">
                  <a:latin typeface="Tw Cen MT"/>
                  <a:cs typeface="Tw Cen MT"/>
                </a:rPr>
                <a:t>Fix</a:t>
              </a:r>
            </a:p>
          </p:txBody>
        </p:sp>
      </p:grpSp>
      <p:sp>
        <p:nvSpPr>
          <p:cNvPr id="3" name="TextBox 2">
            <a:extLst>
              <a:ext uri="{FF2B5EF4-FFF2-40B4-BE49-F238E27FC236}">
                <a16:creationId xmlns:a16="http://schemas.microsoft.com/office/drawing/2014/main" id="{51718964-C410-732D-136D-31C8C5F3A2A0}"/>
              </a:ext>
            </a:extLst>
          </p:cNvPr>
          <p:cNvSpPr txBox="1"/>
          <p:nvPr/>
        </p:nvSpPr>
        <p:spPr>
          <a:xfrm>
            <a:off x="6876256" y="3435846"/>
            <a:ext cx="2267744" cy="869167"/>
          </a:xfrm>
          <a:prstGeom prst="rect">
            <a:avLst/>
          </a:prstGeom>
        </p:spPr>
        <p:txBody>
          <a:bodyPr vert="horz" lIns="91440" tIns="45720" rIns="91440" bIns="45720" rtlCol="0" anchor="ctr"/>
          <a:lstStyle>
            <a:defPPr>
              <a:defRPr lang="de-DE"/>
            </a:defPPr>
            <a:lvl1pPr>
              <a:defRPr sz="1100">
                <a:solidFill>
                  <a:schemeClr val="tx1">
                    <a:tint val="75000"/>
                  </a:schemeClr>
                </a:solidFill>
                <a:latin typeface="Tw Cen MT"/>
                <a:cs typeface="Tw Cen MT"/>
              </a:defRPr>
            </a:lvl1pPr>
          </a:lstStyle>
          <a:p>
            <a:r>
              <a:rPr lang="en-US" dirty="0">
                <a:latin typeface="Tw Cen MT" charset="0"/>
                <a:ea typeface="Tw Cen MT" charset="0"/>
                <a:cs typeface="Tw Cen MT" charset="0"/>
              </a:rPr>
              <a:t>K. F. A. </a:t>
            </a:r>
            <a:r>
              <a:rPr lang="en-US" dirty="0" err="1">
                <a:latin typeface="Tw Cen MT" charset="0"/>
                <a:ea typeface="Tw Cen MT" charset="0"/>
                <a:cs typeface="Tw Cen MT" charset="0"/>
              </a:rPr>
              <a:t>Friebel</a:t>
            </a:r>
            <a:r>
              <a:rPr lang="en-US" dirty="0">
                <a:latin typeface="Tw Cen MT" charset="0"/>
                <a:ea typeface="Tw Cen MT" charset="0"/>
                <a:cs typeface="Tw Cen MT" charset="0"/>
              </a:rPr>
              <a:t>, J. Bi, J. Castrillon, "BASE2: An IR for Binary Numeral Types", In ACM HEART 2023</a:t>
            </a:r>
            <a:endParaRPr lang="en-DE" dirty="0"/>
          </a:p>
        </p:txBody>
      </p:sp>
    </p:spTree>
    <p:extLst>
      <p:ext uri="{BB962C8B-B14F-4D97-AF65-F5344CB8AC3E}">
        <p14:creationId xmlns:p14="http://schemas.microsoft.com/office/powerpoint/2010/main" val="6778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2DA1BE7D-6820-4450-ACB1-CA4C41F17A73}" type="slidenum">
              <a:rPr lang="en-US" smtClean="0"/>
              <a:pPr>
                <a:defRPr/>
              </a:pPr>
              <a:t>2</a:t>
            </a:fld>
            <a:endParaRPr lang="en-US" dirty="0"/>
          </a:p>
        </p:txBody>
      </p:sp>
      <p:sp>
        <p:nvSpPr>
          <p:cNvPr id="2" name="Text Placeholder 1"/>
          <p:cNvSpPr>
            <a:spLocks noGrp="1"/>
          </p:cNvSpPr>
          <p:nvPr>
            <p:ph type="body" sz="quarter" idx="12"/>
          </p:nvPr>
        </p:nvSpPr>
        <p:spPr/>
        <p:txBody>
          <a:bodyPr/>
          <a:lstStyle/>
          <a:p>
            <a:r>
              <a:rPr lang="en-US" dirty="0"/>
              <a:t>Evolution of computing: Breaking walls</a:t>
            </a:r>
          </a:p>
        </p:txBody>
      </p:sp>
      <p:sp>
        <p:nvSpPr>
          <p:cNvPr id="5" name="Footer Placeholder 4"/>
          <p:cNvSpPr>
            <a:spLocks noGrp="1"/>
          </p:cNvSpPr>
          <p:nvPr>
            <p:ph type="ftr" sz="quarter" idx="3"/>
          </p:nvPr>
        </p:nvSpPr>
        <p:spPr/>
        <p:txBody>
          <a:bodyPr/>
          <a:lstStyle/>
          <a:p>
            <a:r>
              <a:rPr lang="en-US"/>
              <a:t>© Prof. J. Castrillon. Keynote, CODAI 2023</a:t>
            </a:r>
            <a:endParaRPr lang="en-US" dirty="0"/>
          </a:p>
        </p:txBody>
      </p:sp>
      <p:grpSp>
        <p:nvGrpSpPr>
          <p:cNvPr id="21" name="Group 20">
            <a:extLst>
              <a:ext uri="{FF2B5EF4-FFF2-40B4-BE49-F238E27FC236}">
                <a16:creationId xmlns:a16="http://schemas.microsoft.com/office/drawing/2014/main" id="{7E2CF5D8-D615-FF4A-9B5B-238FF7438946}"/>
              </a:ext>
            </a:extLst>
          </p:cNvPr>
          <p:cNvGrpSpPr/>
          <p:nvPr/>
        </p:nvGrpSpPr>
        <p:grpSpPr>
          <a:xfrm>
            <a:off x="257752" y="828348"/>
            <a:ext cx="6380516" cy="3878536"/>
            <a:chOff x="257752" y="828348"/>
            <a:chExt cx="6380516" cy="3878536"/>
          </a:xfrm>
        </p:grpSpPr>
        <p:pic>
          <p:nvPicPr>
            <p:cNvPr id="22" name="Picture 21">
              <a:extLst>
                <a:ext uri="{FF2B5EF4-FFF2-40B4-BE49-F238E27FC236}">
                  <a16:creationId xmlns:a16="http://schemas.microsoft.com/office/drawing/2014/main" id="{BEF882F8-7BCC-FB43-91BB-3A9654B0BB7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7752" y="843558"/>
              <a:ext cx="6114448" cy="3863326"/>
            </a:xfrm>
            <a:prstGeom prst="rect">
              <a:avLst/>
            </a:prstGeom>
          </p:spPr>
        </p:pic>
        <p:sp>
          <p:nvSpPr>
            <p:cNvPr id="23" name="TextBox 22">
              <a:extLst>
                <a:ext uri="{FF2B5EF4-FFF2-40B4-BE49-F238E27FC236}">
                  <a16:creationId xmlns:a16="http://schemas.microsoft.com/office/drawing/2014/main" id="{139C946D-679A-0F4B-B3CE-DA94A0C611DE}"/>
                </a:ext>
              </a:extLst>
            </p:cNvPr>
            <p:cNvSpPr txBox="1"/>
            <p:nvPr/>
          </p:nvSpPr>
          <p:spPr>
            <a:xfrm>
              <a:off x="5447743" y="828348"/>
              <a:ext cx="979755" cy="612000"/>
            </a:xfrm>
            <a:prstGeom prst="rect">
              <a:avLst/>
            </a:prstGeom>
            <a:solidFill>
              <a:schemeClr val="bg1"/>
            </a:solidFill>
          </p:spPr>
          <p:txBody>
            <a:bodyPr wrap="none" rtlCol="0">
              <a:spAutoFit/>
            </a:bodyPr>
            <a:lstStyle/>
            <a:p>
              <a:r>
                <a:rPr lang="en-US" sz="1400" dirty="0">
                  <a:solidFill>
                    <a:srgbClr val="800000"/>
                  </a:solidFill>
                  <a:latin typeface="Tw Cen MT"/>
                  <a:cs typeface="Tw Cen MT"/>
                </a:rPr>
                <a:t>Transistors</a:t>
              </a:r>
            </a:p>
            <a:p>
              <a:r>
                <a:rPr lang="en-US" sz="1400" dirty="0">
                  <a:solidFill>
                    <a:srgbClr val="800000"/>
                  </a:solidFill>
                  <a:latin typeface="Tw Cen MT"/>
                  <a:cs typeface="Tw Cen MT"/>
                </a:rPr>
                <a:t>(thousands)</a:t>
              </a:r>
            </a:p>
          </p:txBody>
        </p:sp>
        <p:sp>
          <p:nvSpPr>
            <p:cNvPr id="24" name="TextBox 23">
              <a:extLst>
                <a:ext uri="{FF2B5EF4-FFF2-40B4-BE49-F238E27FC236}">
                  <a16:creationId xmlns:a16="http://schemas.microsoft.com/office/drawing/2014/main" id="{BA94EF26-2733-6144-A142-2D49DF26E888}"/>
                </a:ext>
              </a:extLst>
            </p:cNvPr>
            <p:cNvSpPr txBox="1"/>
            <p:nvPr/>
          </p:nvSpPr>
          <p:spPr>
            <a:xfrm>
              <a:off x="5447743" y="1892779"/>
              <a:ext cx="1155372" cy="738664"/>
            </a:xfrm>
            <a:prstGeom prst="rect">
              <a:avLst/>
            </a:prstGeom>
            <a:solidFill>
              <a:schemeClr val="bg1"/>
            </a:solidFill>
          </p:spPr>
          <p:txBody>
            <a:bodyPr wrap="none" rtlCol="0">
              <a:spAutoFit/>
            </a:bodyPr>
            <a:lstStyle/>
            <a:p>
              <a:r>
                <a:rPr lang="en-US" sz="1400" dirty="0">
                  <a:solidFill>
                    <a:schemeClr val="tx2"/>
                  </a:solidFill>
                  <a:latin typeface="Tw Cen MT"/>
                  <a:cs typeface="Tw Cen MT"/>
                </a:rPr>
                <a:t>Single-thread</a:t>
              </a:r>
            </a:p>
            <a:p>
              <a:r>
                <a:rPr lang="en-US" sz="1400" dirty="0">
                  <a:solidFill>
                    <a:schemeClr val="tx2"/>
                  </a:solidFill>
                  <a:latin typeface="Tw Cen MT"/>
                  <a:cs typeface="Tw Cen MT"/>
                </a:rPr>
                <a:t>Performance</a:t>
              </a:r>
            </a:p>
            <a:p>
              <a:endParaRPr lang="en-US" sz="1400" dirty="0">
                <a:solidFill>
                  <a:schemeClr val="tx2"/>
                </a:solidFill>
                <a:latin typeface="Tw Cen MT"/>
                <a:cs typeface="Tw Cen MT"/>
              </a:endParaRPr>
            </a:p>
          </p:txBody>
        </p:sp>
        <p:sp>
          <p:nvSpPr>
            <p:cNvPr id="25" name="TextBox 24">
              <a:extLst>
                <a:ext uri="{FF2B5EF4-FFF2-40B4-BE49-F238E27FC236}">
                  <a16:creationId xmlns:a16="http://schemas.microsoft.com/office/drawing/2014/main" id="{CDE553CF-7055-AB4E-999A-E9803032561C}"/>
                </a:ext>
              </a:extLst>
            </p:cNvPr>
            <p:cNvSpPr txBox="1"/>
            <p:nvPr/>
          </p:nvSpPr>
          <p:spPr>
            <a:xfrm>
              <a:off x="5447743" y="2412045"/>
              <a:ext cx="917802" cy="612000"/>
            </a:xfrm>
            <a:prstGeom prst="rect">
              <a:avLst/>
            </a:prstGeom>
            <a:solidFill>
              <a:schemeClr val="bg1"/>
            </a:solidFill>
          </p:spPr>
          <p:txBody>
            <a:bodyPr wrap="none" rtlCol="0">
              <a:spAutoFit/>
            </a:bodyPr>
            <a:lstStyle/>
            <a:p>
              <a:r>
                <a:rPr lang="en-US" sz="1400" dirty="0">
                  <a:solidFill>
                    <a:schemeClr val="accent5">
                      <a:lumMod val="75000"/>
                    </a:schemeClr>
                  </a:solidFill>
                  <a:latin typeface="Tw Cen MT"/>
                  <a:cs typeface="Tw Cen MT"/>
                </a:rPr>
                <a:t>Frequency</a:t>
              </a:r>
            </a:p>
            <a:p>
              <a:r>
                <a:rPr lang="en-US" sz="1400" dirty="0">
                  <a:solidFill>
                    <a:schemeClr val="accent5">
                      <a:lumMod val="75000"/>
                    </a:schemeClr>
                  </a:solidFill>
                  <a:latin typeface="Tw Cen MT"/>
                  <a:cs typeface="Tw Cen MT"/>
                </a:rPr>
                <a:t>(MHz)</a:t>
              </a:r>
            </a:p>
          </p:txBody>
        </p:sp>
        <p:sp>
          <p:nvSpPr>
            <p:cNvPr id="26" name="TextBox 25">
              <a:extLst>
                <a:ext uri="{FF2B5EF4-FFF2-40B4-BE49-F238E27FC236}">
                  <a16:creationId xmlns:a16="http://schemas.microsoft.com/office/drawing/2014/main" id="{7EFD9257-6109-C949-8EAF-CF96A0CA9EC2}"/>
                </a:ext>
              </a:extLst>
            </p:cNvPr>
            <p:cNvSpPr txBox="1"/>
            <p:nvPr/>
          </p:nvSpPr>
          <p:spPr>
            <a:xfrm>
              <a:off x="5447743" y="2957777"/>
              <a:ext cx="1190525" cy="523220"/>
            </a:xfrm>
            <a:prstGeom prst="rect">
              <a:avLst/>
            </a:prstGeom>
            <a:solidFill>
              <a:schemeClr val="bg1"/>
            </a:solidFill>
          </p:spPr>
          <p:txBody>
            <a:bodyPr wrap="none" rtlCol="0">
              <a:spAutoFit/>
            </a:bodyPr>
            <a:lstStyle/>
            <a:p>
              <a:r>
                <a:rPr lang="en-US" sz="1400" dirty="0">
                  <a:solidFill>
                    <a:srgbClr val="800000"/>
                  </a:solidFill>
                  <a:latin typeface="Tw Cen MT"/>
                  <a:cs typeface="Tw Cen MT"/>
                </a:rPr>
                <a:t>Typical power</a:t>
              </a:r>
            </a:p>
            <a:p>
              <a:r>
                <a:rPr lang="en-US" sz="1400" dirty="0">
                  <a:solidFill>
                    <a:srgbClr val="800000"/>
                  </a:solidFill>
                  <a:latin typeface="Tw Cen MT"/>
                  <a:cs typeface="Tw Cen MT"/>
                </a:rPr>
                <a:t>(W)</a:t>
              </a:r>
            </a:p>
          </p:txBody>
        </p:sp>
        <p:sp>
          <p:nvSpPr>
            <p:cNvPr id="27" name="TextBox 26">
              <a:extLst>
                <a:ext uri="{FF2B5EF4-FFF2-40B4-BE49-F238E27FC236}">
                  <a16:creationId xmlns:a16="http://schemas.microsoft.com/office/drawing/2014/main" id="{F68E1D6E-A27C-C042-8AFD-FC2C944B02E8}"/>
                </a:ext>
              </a:extLst>
            </p:cNvPr>
            <p:cNvSpPr txBox="1"/>
            <p:nvPr/>
          </p:nvSpPr>
          <p:spPr>
            <a:xfrm>
              <a:off x="5447743" y="3443450"/>
              <a:ext cx="946731" cy="468000"/>
            </a:xfrm>
            <a:prstGeom prst="rect">
              <a:avLst/>
            </a:prstGeom>
            <a:solidFill>
              <a:schemeClr val="bg1"/>
            </a:solidFill>
          </p:spPr>
          <p:txBody>
            <a:bodyPr wrap="none" rtlCol="0">
              <a:spAutoFit/>
            </a:bodyPr>
            <a:lstStyle/>
            <a:p>
              <a:r>
                <a:rPr lang="en-US" sz="1400" dirty="0">
                  <a:latin typeface="Tw Cen MT"/>
                  <a:cs typeface="Tw Cen MT"/>
                </a:rPr>
                <a:t>Core count</a:t>
              </a:r>
            </a:p>
          </p:txBody>
        </p:sp>
      </p:grpSp>
      <p:sp>
        <p:nvSpPr>
          <p:cNvPr id="28" name="Rectangle 27">
            <a:extLst>
              <a:ext uri="{FF2B5EF4-FFF2-40B4-BE49-F238E27FC236}">
                <a16:creationId xmlns:a16="http://schemas.microsoft.com/office/drawing/2014/main" id="{764ABD6F-F3E2-EB4D-A12D-307FDB4F2084}"/>
              </a:ext>
            </a:extLst>
          </p:cNvPr>
          <p:cNvSpPr/>
          <p:nvPr/>
        </p:nvSpPr>
        <p:spPr>
          <a:xfrm>
            <a:off x="5616624" y="3867894"/>
            <a:ext cx="3275856" cy="553998"/>
          </a:xfrm>
          <a:prstGeom prst="rect">
            <a:avLst/>
          </a:prstGeom>
          <a:noFill/>
        </p:spPr>
        <p:txBody>
          <a:bodyPr wrap="square" rtlCol="0">
            <a:spAutoFit/>
          </a:bodyPr>
          <a:lstStyle/>
          <a:p>
            <a:r>
              <a:rPr lang="en-US" sz="1000" dirty="0">
                <a:solidFill>
                  <a:schemeClr val="bg1">
                    <a:lumMod val="50000"/>
                  </a:schemeClr>
                </a:solidFill>
                <a:latin typeface="Tw Cen MT"/>
                <a:cs typeface="Tw Cen MT"/>
              </a:rPr>
              <a:t>M. Horowitz, F. </a:t>
            </a:r>
            <a:r>
              <a:rPr lang="en-US" sz="1000" dirty="0" err="1">
                <a:solidFill>
                  <a:schemeClr val="bg1">
                    <a:lumMod val="50000"/>
                  </a:schemeClr>
                </a:solidFill>
                <a:latin typeface="Tw Cen MT"/>
                <a:cs typeface="Tw Cen MT"/>
              </a:rPr>
              <a:t>Labonte</a:t>
            </a:r>
            <a:r>
              <a:rPr lang="en-US" sz="1000" dirty="0">
                <a:solidFill>
                  <a:schemeClr val="bg1">
                    <a:lumMod val="50000"/>
                  </a:schemeClr>
                </a:solidFill>
                <a:latin typeface="Tw Cen MT"/>
                <a:cs typeface="Tw Cen MT"/>
              </a:rPr>
              <a:t>, et al. Dotted-line by C. Moore, “Data processing in </a:t>
            </a:r>
            <a:r>
              <a:rPr lang="en-US" sz="1000" dirty="0" err="1">
                <a:solidFill>
                  <a:schemeClr val="bg1">
                    <a:lumMod val="50000"/>
                  </a:schemeClr>
                </a:solidFill>
                <a:latin typeface="Tw Cen MT"/>
                <a:cs typeface="Tw Cen MT"/>
              </a:rPr>
              <a:t>exascale</a:t>
            </a:r>
            <a:r>
              <a:rPr lang="en-US" sz="1000" dirty="0">
                <a:solidFill>
                  <a:schemeClr val="bg1">
                    <a:lumMod val="50000"/>
                  </a:schemeClr>
                </a:solidFill>
                <a:latin typeface="Tw Cen MT"/>
                <a:cs typeface="Tw Cen MT"/>
              </a:rPr>
              <a:t>-class computer systems,” The </a:t>
            </a:r>
            <a:r>
              <a:rPr lang="en-US" sz="1000" dirty="0" err="1">
                <a:solidFill>
                  <a:schemeClr val="bg1">
                    <a:lumMod val="50000"/>
                  </a:schemeClr>
                </a:solidFill>
                <a:latin typeface="Tw Cen MT"/>
                <a:cs typeface="Tw Cen MT"/>
              </a:rPr>
              <a:t>Salishan</a:t>
            </a:r>
            <a:r>
              <a:rPr lang="en-US" sz="1000" dirty="0">
                <a:solidFill>
                  <a:schemeClr val="bg1">
                    <a:lumMod val="50000"/>
                  </a:schemeClr>
                </a:solidFill>
                <a:latin typeface="Tw Cen MT"/>
                <a:cs typeface="Tw Cen MT"/>
              </a:rPr>
              <a:t> Conference on High Speed Computing, 2011</a:t>
            </a:r>
          </a:p>
        </p:txBody>
      </p:sp>
      <p:sp>
        <p:nvSpPr>
          <p:cNvPr id="13" name="Rectangle 12">
            <a:extLst>
              <a:ext uri="{FF2B5EF4-FFF2-40B4-BE49-F238E27FC236}">
                <a16:creationId xmlns:a16="http://schemas.microsoft.com/office/drawing/2014/main" id="{3B82FF40-C170-754C-86B6-B77239ADD792}"/>
              </a:ext>
            </a:extLst>
          </p:cNvPr>
          <p:cNvSpPr/>
          <p:nvPr/>
        </p:nvSpPr>
        <p:spPr>
          <a:xfrm>
            <a:off x="-788" y="828348"/>
            <a:ext cx="8965276" cy="3938915"/>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Tw Cen MT"/>
              <a:cs typeface="Tw Cen MT"/>
            </a:endParaRPr>
          </a:p>
        </p:txBody>
      </p:sp>
      <p:grpSp>
        <p:nvGrpSpPr>
          <p:cNvPr id="14" name="Group 13">
            <a:extLst>
              <a:ext uri="{FF2B5EF4-FFF2-40B4-BE49-F238E27FC236}">
                <a16:creationId xmlns:a16="http://schemas.microsoft.com/office/drawing/2014/main" id="{F8153651-3298-EA4A-A399-04D782195A54}"/>
              </a:ext>
            </a:extLst>
          </p:cNvPr>
          <p:cNvGrpSpPr/>
          <p:nvPr/>
        </p:nvGrpSpPr>
        <p:grpSpPr>
          <a:xfrm>
            <a:off x="179512" y="1133393"/>
            <a:ext cx="8784976" cy="2158437"/>
            <a:chOff x="2135756" y="1899816"/>
            <a:chExt cx="10060413" cy="5012291"/>
          </a:xfrm>
        </p:grpSpPr>
        <p:cxnSp>
          <p:nvCxnSpPr>
            <p:cNvPr id="15" name="Straight Arrow Connector 14">
              <a:extLst>
                <a:ext uri="{FF2B5EF4-FFF2-40B4-BE49-F238E27FC236}">
                  <a16:creationId xmlns:a16="http://schemas.microsoft.com/office/drawing/2014/main" id="{C4B1E45D-FAA3-284F-B46D-96C27F7F1B0C}"/>
                </a:ext>
              </a:extLst>
            </p:cNvPr>
            <p:cNvCxnSpPr>
              <a:cxnSpLocks/>
            </p:cNvCxnSpPr>
            <p:nvPr/>
          </p:nvCxnSpPr>
          <p:spPr>
            <a:xfrm flipV="1">
              <a:off x="2244118" y="1899816"/>
              <a:ext cx="0" cy="5012291"/>
            </a:xfrm>
            <a:prstGeom prst="straightConnector1">
              <a:avLst/>
            </a:prstGeom>
            <a:noFill/>
            <a:ln w="38100" cap="flat" cmpd="sng" algn="ctr">
              <a:solidFill>
                <a:sysClr val="windowText" lastClr="000000"/>
              </a:solidFill>
              <a:prstDash val="solid"/>
              <a:tailEnd type="arrow"/>
            </a:ln>
            <a:effectLst/>
          </p:spPr>
        </p:cxnSp>
        <p:cxnSp>
          <p:nvCxnSpPr>
            <p:cNvPr id="16" name="Straight Arrow Connector 15">
              <a:extLst>
                <a:ext uri="{FF2B5EF4-FFF2-40B4-BE49-F238E27FC236}">
                  <a16:creationId xmlns:a16="http://schemas.microsoft.com/office/drawing/2014/main" id="{E1C57D6D-CBF8-E446-A560-C2D2FFD3C53D}"/>
                </a:ext>
              </a:extLst>
            </p:cNvPr>
            <p:cNvCxnSpPr>
              <a:cxnSpLocks/>
            </p:cNvCxnSpPr>
            <p:nvPr/>
          </p:nvCxnSpPr>
          <p:spPr>
            <a:xfrm>
              <a:off x="2135756" y="6651674"/>
              <a:ext cx="10060413" cy="0"/>
            </a:xfrm>
            <a:prstGeom prst="straightConnector1">
              <a:avLst/>
            </a:prstGeom>
            <a:noFill/>
            <a:ln w="38100" cap="flat" cmpd="sng" algn="ctr">
              <a:solidFill>
                <a:sysClr val="windowText" lastClr="000000"/>
              </a:solidFill>
              <a:prstDash val="solid"/>
              <a:tailEnd type="arrow"/>
            </a:ln>
            <a:effectLst/>
          </p:spPr>
        </p:cxnSp>
      </p:grpSp>
      <p:cxnSp>
        <p:nvCxnSpPr>
          <p:cNvPr id="17" name="Straight Connector 16">
            <a:extLst>
              <a:ext uri="{FF2B5EF4-FFF2-40B4-BE49-F238E27FC236}">
                <a16:creationId xmlns:a16="http://schemas.microsoft.com/office/drawing/2014/main" id="{1C35E19A-9DBA-5540-88A7-655A14FD5269}"/>
              </a:ext>
            </a:extLst>
          </p:cNvPr>
          <p:cNvCxnSpPr>
            <a:cxnSpLocks/>
          </p:cNvCxnSpPr>
          <p:nvPr/>
        </p:nvCxnSpPr>
        <p:spPr>
          <a:xfrm flipV="1">
            <a:off x="395288" y="1059582"/>
            <a:ext cx="8209160" cy="2023198"/>
          </a:xfrm>
          <a:prstGeom prst="line">
            <a:avLst/>
          </a:prstGeom>
          <a:noFill/>
          <a:ln w="57150" cap="flat" cmpd="sng" algn="ctr">
            <a:solidFill>
              <a:srgbClr val="265E87"/>
            </a:solidFill>
            <a:prstDash val="solid"/>
            <a:headEnd type="none"/>
            <a:tailEnd type="arrow"/>
          </a:ln>
          <a:effectLst/>
        </p:spPr>
      </p:cxnSp>
      <p:grpSp>
        <p:nvGrpSpPr>
          <p:cNvPr id="18" name="Group 17">
            <a:extLst>
              <a:ext uri="{FF2B5EF4-FFF2-40B4-BE49-F238E27FC236}">
                <a16:creationId xmlns:a16="http://schemas.microsoft.com/office/drawing/2014/main" id="{5E6059FF-A223-0E40-A511-7EBC891C1656}"/>
              </a:ext>
            </a:extLst>
          </p:cNvPr>
          <p:cNvGrpSpPr/>
          <p:nvPr/>
        </p:nvGrpSpPr>
        <p:grpSpPr>
          <a:xfrm>
            <a:off x="2357269" y="1133393"/>
            <a:ext cx="774571" cy="2086429"/>
            <a:chOff x="5015332" y="887215"/>
            <a:chExt cx="774571" cy="2086429"/>
          </a:xfrm>
        </p:grpSpPr>
        <p:cxnSp>
          <p:nvCxnSpPr>
            <p:cNvPr id="19" name="Straight Connector 18">
              <a:extLst>
                <a:ext uri="{FF2B5EF4-FFF2-40B4-BE49-F238E27FC236}">
                  <a16:creationId xmlns:a16="http://schemas.microsoft.com/office/drawing/2014/main" id="{E43DAD28-0CDE-874A-90B5-FD39ABA72DB3}"/>
                </a:ext>
              </a:extLst>
            </p:cNvPr>
            <p:cNvCxnSpPr>
              <a:cxnSpLocks/>
            </p:cNvCxnSpPr>
            <p:nvPr/>
          </p:nvCxnSpPr>
          <p:spPr>
            <a:xfrm>
              <a:off x="5025693" y="887215"/>
              <a:ext cx="7391" cy="2086429"/>
            </a:xfrm>
            <a:prstGeom prst="line">
              <a:avLst/>
            </a:prstGeom>
            <a:ln w="57150" cmpd="sng">
              <a:solidFill>
                <a:srgbClr val="E87B1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30AAEEF-41A6-4847-8F6F-CD53DFEAE64E}"/>
                </a:ext>
              </a:extLst>
            </p:cNvPr>
            <p:cNvSpPr txBox="1"/>
            <p:nvPr/>
          </p:nvSpPr>
          <p:spPr>
            <a:xfrm>
              <a:off x="5015332" y="2563082"/>
              <a:ext cx="774571" cy="338554"/>
            </a:xfrm>
            <a:prstGeom prst="rect">
              <a:avLst/>
            </a:prstGeom>
            <a:noFill/>
          </p:spPr>
          <p:txBody>
            <a:bodyPr wrap="none" rtlCol="0">
              <a:spAutoFit/>
            </a:bodyPr>
            <a:lstStyle/>
            <a:p>
              <a:r>
                <a:rPr lang="en-US" sz="1600" dirty="0">
                  <a:latin typeface="Tw Cen MT"/>
                  <a:cs typeface="Tw Cen MT"/>
                </a:rPr>
                <a:t>~2005</a:t>
              </a:r>
            </a:p>
          </p:txBody>
        </p:sp>
      </p:grpSp>
      <p:grpSp>
        <p:nvGrpSpPr>
          <p:cNvPr id="29" name="Group 28">
            <a:extLst>
              <a:ext uri="{FF2B5EF4-FFF2-40B4-BE49-F238E27FC236}">
                <a16:creationId xmlns:a16="http://schemas.microsoft.com/office/drawing/2014/main" id="{BC02057C-9E64-E64B-9CB5-0B78A808DD6A}"/>
              </a:ext>
            </a:extLst>
          </p:cNvPr>
          <p:cNvGrpSpPr/>
          <p:nvPr/>
        </p:nvGrpSpPr>
        <p:grpSpPr>
          <a:xfrm>
            <a:off x="369611" y="2035492"/>
            <a:ext cx="1970141" cy="646331"/>
            <a:chOff x="2545911" y="781264"/>
            <a:chExt cx="1970141" cy="646331"/>
          </a:xfrm>
        </p:grpSpPr>
        <p:cxnSp>
          <p:nvCxnSpPr>
            <p:cNvPr id="30" name="Straight Connector 29">
              <a:extLst>
                <a:ext uri="{FF2B5EF4-FFF2-40B4-BE49-F238E27FC236}">
                  <a16:creationId xmlns:a16="http://schemas.microsoft.com/office/drawing/2014/main" id="{F21BCA6E-54C1-854A-B10E-65D2351ABA20}"/>
                </a:ext>
              </a:extLst>
            </p:cNvPr>
            <p:cNvCxnSpPr/>
            <p:nvPr/>
          </p:nvCxnSpPr>
          <p:spPr>
            <a:xfrm flipH="1">
              <a:off x="4011996" y="1103239"/>
              <a:ext cx="504056" cy="0"/>
            </a:xfrm>
            <a:prstGeom prst="line">
              <a:avLst/>
            </a:prstGeom>
            <a:ln w="57150" cmpd="sng">
              <a:solidFill>
                <a:srgbClr val="E87B14"/>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4FCEC4F8-82DA-6141-A246-6C8B7838FFF7}"/>
                </a:ext>
              </a:extLst>
            </p:cNvPr>
            <p:cNvSpPr txBox="1"/>
            <p:nvPr/>
          </p:nvSpPr>
          <p:spPr>
            <a:xfrm>
              <a:off x="2545911" y="781264"/>
              <a:ext cx="1446963" cy="646331"/>
            </a:xfrm>
            <a:prstGeom prst="rect">
              <a:avLst/>
            </a:prstGeom>
            <a:solidFill>
              <a:schemeClr val="accent3">
                <a:lumMod val="20000"/>
                <a:lumOff val="80000"/>
              </a:schemeClr>
            </a:solidFill>
          </p:spPr>
          <p:txBody>
            <a:bodyPr wrap="square" rtlCol="0">
              <a:spAutoFit/>
            </a:bodyPr>
            <a:lstStyle/>
            <a:p>
              <a:r>
                <a:rPr lang="en-US" dirty="0">
                  <a:latin typeface="Tw Cen MT"/>
                  <a:cs typeface="Tw Cen MT"/>
                </a:rPr>
                <a:t>Single-core</a:t>
              </a:r>
            </a:p>
            <a:p>
              <a:r>
                <a:rPr lang="en-US" dirty="0">
                  <a:latin typeface="Tw Cen MT"/>
                  <a:cs typeface="Tw Cen MT"/>
                </a:rPr>
                <a:t>architectures</a:t>
              </a:r>
            </a:p>
          </p:txBody>
        </p:sp>
      </p:grpSp>
      <p:grpSp>
        <p:nvGrpSpPr>
          <p:cNvPr id="32" name="Group 31">
            <a:extLst>
              <a:ext uri="{FF2B5EF4-FFF2-40B4-BE49-F238E27FC236}">
                <a16:creationId xmlns:a16="http://schemas.microsoft.com/office/drawing/2014/main" id="{CE676CB0-02AB-1A40-828F-8C679175260B}"/>
              </a:ext>
            </a:extLst>
          </p:cNvPr>
          <p:cNvGrpSpPr/>
          <p:nvPr/>
        </p:nvGrpSpPr>
        <p:grpSpPr>
          <a:xfrm>
            <a:off x="2375021" y="1832159"/>
            <a:ext cx="1853283" cy="646331"/>
            <a:chOff x="5025693" y="577931"/>
            <a:chExt cx="1853283" cy="646331"/>
          </a:xfrm>
        </p:grpSpPr>
        <p:cxnSp>
          <p:nvCxnSpPr>
            <p:cNvPr id="33" name="Straight Connector 32">
              <a:extLst>
                <a:ext uri="{FF2B5EF4-FFF2-40B4-BE49-F238E27FC236}">
                  <a16:creationId xmlns:a16="http://schemas.microsoft.com/office/drawing/2014/main" id="{9C2E201D-D2CD-1C4D-98CE-4001B0ABEA6C}"/>
                </a:ext>
              </a:extLst>
            </p:cNvPr>
            <p:cNvCxnSpPr/>
            <p:nvPr/>
          </p:nvCxnSpPr>
          <p:spPr>
            <a:xfrm>
              <a:off x="5025693" y="885474"/>
              <a:ext cx="504056" cy="0"/>
            </a:xfrm>
            <a:prstGeom prst="line">
              <a:avLst/>
            </a:prstGeom>
            <a:ln w="57150" cmpd="sng">
              <a:solidFill>
                <a:srgbClr val="E87B14"/>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95E7B139-C3B2-C44E-80E9-A9EC3EF657E4}"/>
                </a:ext>
              </a:extLst>
            </p:cNvPr>
            <p:cNvSpPr txBox="1"/>
            <p:nvPr/>
          </p:nvSpPr>
          <p:spPr>
            <a:xfrm>
              <a:off x="5542135" y="577931"/>
              <a:ext cx="1336841" cy="646331"/>
            </a:xfrm>
            <a:prstGeom prst="rect">
              <a:avLst/>
            </a:prstGeom>
            <a:solidFill>
              <a:schemeClr val="accent3">
                <a:lumMod val="20000"/>
                <a:lumOff val="80000"/>
              </a:schemeClr>
            </a:solidFill>
          </p:spPr>
          <p:txBody>
            <a:bodyPr wrap="none" rtlCol="0">
              <a:spAutoFit/>
            </a:bodyPr>
            <a:lstStyle/>
            <a:p>
              <a:r>
                <a:rPr lang="en-US" dirty="0">
                  <a:latin typeface="Tw Cen MT"/>
                  <a:cs typeface="Tw Cen MT"/>
                </a:rPr>
                <a:t>Multi-core</a:t>
              </a:r>
            </a:p>
            <a:p>
              <a:r>
                <a:rPr lang="en-US" dirty="0">
                  <a:latin typeface="Tw Cen MT"/>
                  <a:cs typeface="Tw Cen MT"/>
                </a:rPr>
                <a:t>architectures</a:t>
              </a:r>
            </a:p>
          </p:txBody>
        </p:sp>
      </p:grpSp>
      <p:grpSp>
        <p:nvGrpSpPr>
          <p:cNvPr id="35" name="Group 34">
            <a:extLst>
              <a:ext uri="{FF2B5EF4-FFF2-40B4-BE49-F238E27FC236}">
                <a16:creationId xmlns:a16="http://schemas.microsoft.com/office/drawing/2014/main" id="{AF66D555-F572-E346-AD63-6AEA5B703EF6}"/>
              </a:ext>
            </a:extLst>
          </p:cNvPr>
          <p:cNvGrpSpPr/>
          <p:nvPr/>
        </p:nvGrpSpPr>
        <p:grpSpPr>
          <a:xfrm>
            <a:off x="4499868" y="1133393"/>
            <a:ext cx="1618497" cy="2085994"/>
            <a:chOff x="6948140" y="887215"/>
            <a:chExt cx="1618497" cy="2085994"/>
          </a:xfrm>
        </p:grpSpPr>
        <p:cxnSp>
          <p:nvCxnSpPr>
            <p:cNvPr id="36" name="Straight Connector 35">
              <a:extLst>
                <a:ext uri="{FF2B5EF4-FFF2-40B4-BE49-F238E27FC236}">
                  <a16:creationId xmlns:a16="http://schemas.microsoft.com/office/drawing/2014/main" id="{F845E981-E669-7A4D-852E-C23AF6DE69A8}"/>
                </a:ext>
              </a:extLst>
            </p:cNvPr>
            <p:cNvCxnSpPr>
              <a:cxnSpLocks/>
            </p:cNvCxnSpPr>
            <p:nvPr/>
          </p:nvCxnSpPr>
          <p:spPr>
            <a:xfrm flipH="1">
              <a:off x="6948140" y="887215"/>
              <a:ext cx="124" cy="2085994"/>
            </a:xfrm>
            <a:prstGeom prst="line">
              <a:avLst/>
            </a:prstGeom>
            <a:ln w="57150" cmpd="sng">
              <a:solidFill>
                <a:srgbClr val="E87B14"/>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E08E1121-D73C-3843-B623-92552E9EC530}"/>
                </a:ext>
              </a:extLst>
            </p:cNvPr>
            <p:cNvGrpSpPr/>
            <p:nvPr/>
          </p:nvGrpSpPr>
          <p:grpSpPr>
            <a:xfrm>
              <a:off x="6973821" y="1385426"/>
              <a:ext cx="1592816" cy="646331"/>
              <a:chOff x="5025693" y="1056060"/>
              <a:chExt cx="1592816" cy="646331"/>
            </a:xfrm>
          </p:grpSpPr>
          <p:cxnSp>
            <p:nvCxnSpPr>
              <p:cNvPr id="38" name="Straight Connector 37">
                <a:extLst>
                  <a:ext uri="{FF2B5EF4-FFF2-40B4-BE49-F238E27FC236}">
                    <a16:creationId xmlns:a16="http://schemas.microsoft.com/office/drawing/2014/main" id="{D32E9977-832F-A848-A066-44498402CF3F}"/>
                  </a:ext>
                </a:extLst>
              </p:cNvPr>
              <p:cNvCxnSpPr/>
              <p:nvPr/>
            </p:nvCxnSpPr>
            <p:spPr>
              <a:xfrm>
                <a:off x="5025693" y="1349875"/>
                <a:ext cx="504056" cy="0"/>
              </a:xfrm>
              <a:prstGeom prst="line">
                <a:avLst/>
              </a:prstGeom>
              <a:ln w="57150" cmpd="sng">
                <a:solidFill>
                  <a:srgbClr val="E87B14"/>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E2A10D8A-04A2-0A4E-B497-57EC8F7DAC89}"/>
                  </a:ext>
                </a:extLst>
              </p:cNvPr>
              <p:cNvSpPr txBox="1"/>
              <p:nvPr/>
            </p:nvSpPr>
            <p:spPr>
              <a:xfrm>
                <a:off x="5529749" y="1056060"/>
                <a:ext cx="1088760" cy="646331"/>
              </a:xfrm>
              <a:prstGeom prst="rect">
                <a:avLst/>
              </a:prstGeom>
              <a:solidFill>
                <a:schemeClr val="accent3">
                  <a:lumMod val="20000"/>
                  <a:lumOff val="80000"/>
                </a:schemeClr>
              </a:solidFill>
            </p:spPr>
            <p:txBody>
              <a:bodyPr wrap="none" rtlCol="0">
                <a:spAutoFit/>
              </a:bodyPr>
              <a:lstStyle/>
              <a:p>
                <a:r>
                  <a:rPr lang="en-US" dirty="0">
                    <a:latin typeface="Tw Cen MT"/>
                    <a:cs typeface="Tw Cen MT"/>
                  </a:rPr>
                  <a:t>Dark Si: </a:t>
                </a:r>
              </a:p>
              <a:p>
                <a:r>
                  <a:rPr lang="en-US" dirty="0">
                    <a:latin typeface="Tw Cen MT"/>
                    <a:cs typeface="Tw Cen MT"/>
                  </a:rPr>
                  <a:t>specialize</a:t>
                </a:r>
              </a:p>
            </p:txBody>
          </p:sp>
        </p:grpSp>
      </p:grpSp>
      <p:grpSp>
        <p:nvGrpSpPr>
          <p:cNvPr id="40" name="Group 39">
            <a:extLst>
              <a:ext uri="{FF2B5EF4-FFF2-40B4-BE49-F238E27FC236}">
                <a16:creationId xmlns:a16="http://schemas.microsoft.com/office/drawing/2014/main" id="{6D58F4EB-A544-0643-8601-E0872F3D637F}"/>
              </a:ext>
            </a:extLst>
          </p:cNvPr>
          <p:cNvGrpSpPr/>
          <p:nvPr/>
        </p:nvGrpSpPr>
        <p:grpSpPr>
          <a:xfrm>
            <a:off x="6300192" y="1136926"/>
            <a:ext cx="2264880" cy="2154904"/>
            <a:chOff x="4214101" y="-1066159"/>
            <a:chExt cx="2264880" cy="2154904"/>
          </a:xfrm>
        </p:grpSpPr>
        <p:cxnSp>
          <p:nvCxnSpPr>
            <p:cNvPr id="41" name="Straight Connector 40">
              <a:extLst>
                <a:ext uri="{FF2B5EF4-FFF2-40B4-BE49-F238E27FC236}">
                  <a16:creationId xmlns:a16="http://schemas.microsoft.com/office/drawing/2014/main" id="{88F2E53F-EE76-8147-8A39-0A48098F1674}"/>
                </a:ext>
              </a:extLst>
            </p:cNvPr>
            <p:cNvCxnSpPr>
              <a:cxnSpLocks/>
            </p:cNvCxnSpPr>
            <p:nvPr/>
          </p:nvCxnSpPr>
          <p:spPr>
            <a:xfrm>
              <a:off x="4214101" y="-1066159"/>
              <a:ext cx="0" cy="2154904"/>
            </a:xfrm>
            <a:prstGeom prst="line">
              <a:avLst/>
            </a:prstGeom>
            <a:ln w="57150" cmpd="sng">
              <a:solidFill>
                <a:srgbClr val="E87B14"/>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9FB805C-A231-6B4C-AAB8-04DF9FBD3A02}"/>
                </a:ext>
              </a:extLst>
            </p:cNvPr>
            <p:cNvCxnSpPr/>
            <p:nvPr/>
          </p:nvCxnSpPr>
          <p:spPr>
            <a:xfrm>
              <a:off x="4254953" y="-636836"/>
              <a:ext cx="504056" cy="0"/>
            </a:xfrm>
            <a:prstGeom prst="line">
              <a:avLst/>
            </a:prstGeom>
            <a:ln w="57150" cmpd="sng">
              <a:solidFill>
                <a:srgbClr val="E87B14"/>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C33F49D5-6CFB-514E-9156-31E25474B924}"/>
                </a:ext>
              </a:extLst>
            </p:cNvPr>
            <p:cNvSpPr txBox="1"/>
            <p:nvPr/>
          </p:nvSpPr>
          <p:spPr>
            <a:xfrm>
              <a:off x="4759009" y="-937678"/>
              <a:ext cx="1719972" cy="646331"/>
            </a:xfrm>
            <a:prstGeom prst="rect">
              <a:avLst/>
            </a:prstGeom>
            <a:solidFill>
              <a:schemeClr val="accent3">
                <a:lumMod val="20000"/>
                <a:lumOff val="80000"/>
              </a:schemeClr>
            </a:solidFill>
          </p:spPr>
          <p:txBody>
            <a:bodyPr wrap="square" rtlCol="0">
              <a:spAutoFit/>
            </a:bodyPr>
            <a:lstStyle/>
            <a:p>
              <a:r>
                <a:rPr lang="en-US" dirty="0">
                  <a:latin typeface="Tw Cen MT"/>
                  <a:cs typeface="Tw Cen MT"/>
                </a:rPr>
                <a:t>Post CMOS, non Von Neumann</a:t>
              </a:r>
            </a:p>
          </p:txBody>
        </p:sp>
      </p:grpSp>
      <p:sp>
        <p:nvSpPr>
          <p:cNvPr id="47" name="TextBox 46">
            <a:extLst>
              <a:ext uri="{FF2B5EF4-FFF2-40B4-BE49-F238E27FC236}">
                <a16:creationId xmlns:a16="http://schemas.microsoft.com/office/drawing/2014/main" id="{81FECCB2-1462-C545-968F-AD8BED3A7DA1}"/>
              </a:ext>
            </a:extLst>
          </p:cNvPr>
          <p:cNvSpPr txBox="1"/>
          <p:nvPr/>
        </p:nvSpPr>
        <p:spPr>
          <a:xfrm>
            <a:off x="251520" y="3219822"/>
            <a:ext cx="6560695" cy="411868"/>
          </a:xfrm>
          <a:prstGeom prst="rect">
            <a:avLst/>
          </a:prstGeom>
          <a:solidFill>
            <a:schemeClr val="bg1"/>
          </a:solidFill>
        </p:spPr>
        <p:txBody>
          <a:bodyPr vert="horz" lIns="91440" tIns="45720" rIns="91440" bIns="45720" rtlCol="0" anchor="ctr"/>
          <a:lstStyle>
            <a:defPPr>
              <a:defRPr lang="de-DE"/>
            </a:defPPr>
            <a:lvl1pPr>
              <a:defRPr sz="1100">
                <a:solidFill>
                  <a:schemeClr val="tx1">
                    <a:tint val="75000"/>
                  </a:schemeClr>
                </a:solidFill>
                <a:latin typeface="Tw Cen MT"/>
              </a:defRPr>
            </a:lvl1pPr>
          </a:lstStyle>
          <a:p>
            <a:r>
              <a:rPr lang="en-US" dirty="0"/>
              <a:t>J. Castrillon, et al. "A Hardware/Software Stack for Heterogeneous Systems", In IEEE Transactions on Multi-Scale Computing Systems, vol. 4, no. 3, pp. 243-259, Jul 2018.</a:t>
            </a:r>
            <a:endParaRPr lang="en-DE" dirty="0"/>
          </a:p>
        </p:txBody>
      </p:sp>
    </p:spTree>
    <p:extLst>
      <p:ext uri="{BB962C8B-B14F-4D97-AF65-F5344CB8AC3E}">
        <p14:creationId xmlns:p14="http://schemas.microsoft.com/office/powerpoint/2010/main" val="172744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D8921-7F7F-95D7-3B64-D5016C41A857}"/>
              </a:ext>
            </a:extLst>
          </p:cNvPr>
          <p:cNvSpPr>
            <a:spLocks noGrp="1"/>
          </p:cNvSpPr>
          <p:nvPr>
            <p:ph type="title"/>
          </p:nvPr>
        </p:nvSpPr>
        <p:spPr/>
        <p:txBody>
          <a:bodyPr/>
          <a:lstStyle/>
          <a:p>
            <a:r>
              <a:rPr lang="en-US" dirty="0"/>
              <a:t>Inference: Reconfigurable HW &amp; emerging memories</a:t>
            </a:r>
          </a:p>
        </p:txBody>
      </p:sp>
      <p:sp>
        <p:nvSpPr>
          <p:cNvPr id="6" name="Content Placeholder 5">
            <a:extLst>
              <a:ext uri="{FF2B5EF4-FFF2-40B4-BE49-F238E27FC236}">
                <a16:creationId xmlns:a16="http://schemas.microsoft.com/office/drawing/2014/main" id="{CE4AA688-228E-BD4E-B22B-9F478063CC82}"/>
              </a:ext>
            </a:extLst>
          </p:cNvPr>
          <p:cNvSpPr>
            <a:spLocks noGrp="1"/>
          </p:cNvSpPr>
          <p:nvPr>
            <p:ph sz="quarter" idx="14"/>
          </p:nvPr>
        </p:nvSpPr>
        <p:spPr>
          <a:xfrm>
            <a:off x="2267745" y="3147814"/>
            <a:ext cx="5256584" cy="1512168"/>
          </a:xfrm>
        </p:spPr>
        <p:txBody>
          <a:bodyPr/>
          <a:lstStyle/>
          <a:p>
            <a:endParaRPr lang="en-US"/>
          </a:p>
        </p:txBody>
      </p:sp>
      <p:sp>
        <p:nvSpPr>
          <p:cNvPr id="4" name="Footer Placeholder 3">
            <a:extLst>
              <a:ext uri="{FF2B5EF4-FFF2-40B4-BE49-F238E27FC236}">
                <a16:creationId xmlns:a16="http://schemas.microsoft.com/office/drawing/2014/main" id="{A7C0FC8C-3764-1C75-ECA2-A841FAB73E32}"/>
              </a:ext>
            </a:extLst>
          </p:cNvPr>
          <p:cNvSpPr>
            <a:spLocks noGrp="1"/>
          </p:cNvSpPr>
          <p:nvPr>
            <p:ph type="ftr" sz="quarter" idx="3"/>
          </p:nvPr>
        </p:nvSpPr>
        <p:spPr/>
        <p:txBody>
          <a:bodyPr/>
          <a:lstStyle/>
          <a:p>
            <a:r>
              <a:rPr lang="en-US"/>
              <a:t>© Prof. J. Castrillon. Keynote, CODAI 2023</a:t>
            </a:r>
            <a:endParaRPr lang="en-US" dirty="0"/>
          </a:p>
        </p:txBody>
      </p:sp>
      <p:sp>
        <p:nvSpPr>
          <p:cNvPr id="2" name="Slide Number Placeholder 1">
            <a:extLst>
              <a:ext uri="{FF2B5EF4-FFF2-40B4-BE49-F238E27FC236}">
                <a16:creationId xmlns:a16="http://schemas.microsoft.com/office/drawing/2014/main" id="{BECE9C39-1633-466E-36F6-3640D73D7995}"/>
              </a:ext>
            </a:extLst>
          </p:cNvPr>
          <p:cNvSpPr>
            <a:spLocks noGrp="1"/>
          </p:cNvSpPr>
          <p:nvPr>
            <p:ph type="sldNum" sz="quarter" idx="4294967295"/>
          </p:nvPr>
        </p:nvSpPr>
        <p:spPr>
          <a:xfrm>
            <a:off x="0" y="4714875"/>
            <a:ext cx="503238" cy="287338"/>
          </a:xfrm>
        </p:spPr>
        <p:txBody>
          <a:bodyPr/>
          <a:lstStyle/>
          <a:p>
            <a:pPr>
              <a:defRPr/>
            </a:pPr>
            <a:fld id="{2DA1BE7D-6820-4450-ACB1-CA4C41F17A73}" type="slidenum">
              <a:rPr lang="en-US" smtClean="0"/>
              <a:pPr>
                <a:defRPr/>
              </a:pPr>
              <a:t>20</a:t>
            </a:fld>
            <a:endParaRPr lang="en-US" dirty="0"/>
          </a:p>
        </p:txBody>
      </p:sp>
    </p:spTree>
    <p:extLst>
      <p:ext uri="{BB962C8B-B14F-4D97-AF65-F5344CB8AC3E}">
        <p14:creationId xmlns:p14="http://schemas.microsoft.com/office/powerpoint/2010/main" val="44660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32F14F-D48D-8D66-157C-7992ADD68636}"/>
              </a:ext>
            </a:extLst>
          </p:cNvPr>
          <p:cNvSpPr>
            <a:spLocks noGrp="1"/>
          </p:cNvSpPr>
          <p:nvPr>
            <p:ph type="body" sz="quarter" idx="12"/>
          </p:nvPr>
        </p:nvSpPr>
        <p:spPr/>
        <p:txBody>
          <a:bodyPr/>
          <a:lstStyle/>
          <a:p>
            <a:r>
              <a:rPr lang="en-US" dirty="0"/>
              <a:t>Adaptable inference</a:t>
            </a:r>
          </a:p>
        </p:txBody>
      </p:sp>
      <p:sp>
        <p:nvSpPr>
          <p:cNvPr id="3" name="Content Placeholder 2">
            <a:extLst>
              <a:ext uri="{FF2B5EF4-FFF2-40B4-BE49-F238E27FC236}">
                <a16:creationId xmlns:a16="http://schemas.microsoft.com/office/drawing/2014/main" id="{3F981393-F0A7-F2F0-0D11-C5D163638526}"/>
              </a:ext>
            </a:extLst>
          </p:cNvPr>
          <p:cNvSpPr>
            <a:spLocks noGrp="1"/>
          </p:cNvSpPr>
          <p:nvPr>
            <p:ph sz="quarter" idx="14"/>
          </p:nvPr>
        </p:nvSpPr>
        <p:spPr/>
        <p:txBody>
          <a:bodyPr/>
          <a:lstStyle/>
          <a:p>
            <a:r>
              <a:rPr lang="en-US" dirty="0"/>
              <a:t>High-level operator graphs + quantized data types (</a:t>
            </a:r>
            <a:r>
              <a:rPr lang="en-US" dirty="0" err="1"/>
              <a:t>Brevitas</a:t>
            </a:r>
            <a:r>
              <a:rPr lang="en-US" dirty="0"/>
              <a:t>, FINN)</a:t>
            </a:r>
          </a:p>
          <a:p>
            <a:r>
              <a:rPr lang="en-US" dirty="0"/>
              <a:t>Trade-off: Pruning, early exit and confidence threshold</a:t>
            </a:r>
          </a:p>
        </p:txBody>
      </p:sp>
      <p:sp>
        <p:nvSpPr>
          <p:cNvPr id="4" name="Slide Number Placeholder 3">
            <a:extLst>
              <a:ext uri="{FF2B5EF4-FFF2-40B4-BE49-F238E27FC236}">
                <a16:creationId xmlns:a16="http://schemas.microsoft.com/office/drawing/2014/main" id="{68673CB5-1448-0794-D751-23F2CAF6F420}"/>
              </a:ext>
            </a:extLst>
          </p:cNvPr>
          <p:cNvSpPr>
            <a:spLocks noGrp="1"/>
          </p:cNvSpPr>
          <p:nvPr>
            <p:ph type="sldNum" sz="quarter" idx="4"/>
          </p:nvPr>
        </p:nvSpPr>
        <p:spPr/>
        <p:txBody>
          <a:bodyPr/>
          <a:lstStyle/>
          <a:p>
            <a:pPr>
              <a:defRPr/>
            </a:pPr>
            <a:fld id="{2DA1BE7D-6820-4450-ACB1-CA4C41F17A73}" type="slidenum">
              <a:rPr lang="en-US" smtClean="0"/>
              <a:pPr>
                <a:defRPr/>
              </a:pPr>
              <a:t>21</a:t>
            </a:fld>
            <a:endParaRPr lang="en-US" dirty="0"/>
          </a:p>
        </p:txBody>
      </p:sp>
      <p:sp>
        <p:nvSpPr>
          <p:cNvPr id="5" name="Footer Placeholder 4">
            <a:extLst>
              <a:ext uri="{FF2B5EF4-FFF2-40B4-BE49-F238E27FC236}">
                <a16:creationId xmlns:a16="http://schemas.microsoft.com/office/drawing/2014/main" id="{FAEB921A-ADD7-CD70-4F2D-E63A5A17798A}"/>
              </a:ext>
            </a:extLst>
          </p:cNvPr>
          <p:cNvSpPr>
            <a:spLocks noGrp="1"/>
          </p:cNvSpPr>
          <p:nvPr>
            <p:ph type="ftr" sz="quarter" idx="3"/>
          </p:nvPr>
        </p:nvSpPr>
        <p:spPr/>
        <p:txBody>
          <a:bodyPr/>
          <a:lstStyle/>
          <a:p>
            <a:r>
              <a:rPr lang="en-US"/>
              <a:t>© Prof. J. Castrillon. Keynote, CODAI 2023</a:t>
            </a:r>
            <a:endParaRPr lang="en-US" dirty="0"/>
          </a:p>
        </p:txBody>
      </p:sp>
      <p:grpSp>
        <p:nvGrpSpPr>
          <p:cNvPr id="50" name="Group 49">
            <a:extLst>
              <a:ext uri="{FF2B5EF4-FFF2-40B4-BE49-F238E27FC236}">
                <a16:creationId xmlns:a16="http://schemas.microsoft.com/office/drawing/2014/main" id="{3EDFAEEE-BB5C-25A2-9A18-EBC0DE99A53E}"/>
              </a:ext>
            </a:extLst>
          </p:cNvPr>
          <p:cNvGrpSpPr/>
          <p:nvPr/>
        </p:nvGrpSpPr>
        <p:grpSpPr>
          <a:xfrm>
            <a:off x="4283968" y="1707654"/>
            <a:ext cx="4543387" cy="2856400"/>
            <a:chOff x="1475657" y="1603298"/>
            <a:chExt cx="6209122" cy="3438601"/>
          </a:xfrm>
        </p:grpSpPr>
        <p:sp>
          <p:nvSpPr>
            <p:cNvPr id="8" name="Rectangle 7">
              <a:extLst>
                <a:ext uri="{FF2B5EF4-FFF2-40B4-BE49-F238E27FC236}">
                  <a16:creationId xmlns:a16="http://schemas.microsoft.com/office/drawing/2014/main" id="{E749989A-AD17-8303-931E-5E8BCDD51FAD}"/>
                </a:ext>
              </a:extLst>
            </p:cNvPr>
            <p:cNvSpPr/>
            <p:nvPr/>
          </p:nvSpPr>
          <p:spPr>
            <a:xfrm rot="16200000">
              <a:off x="922507" y="2156450"/>
              <a:ext cx="1467870" cy="3615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CONV, 64 Ch.</a:t>
              </a:r>
              <a:endParaRPr lang="en-US" sz="1200" dirty="0">
                <a:solidFill>
                  <a:sysClr val="windowText" lastClr="000000"/>
                </a:solidFill>
              </a:endParaRPr>
            </a:p>
          </p:txBody>
        </p:sp>
        <p:sp>
          <p:nvSpPr>
            <p:cNvPr id="9" name="Rectangle 8">
              <a:extLst>
                <a:ext uri="{FF2B5EF4-FFF2-40B4-BE49-F238E27FC236}">
                  <a16:creationId xmlns:a16="http://schemas.microsoft.com/office/drawing/2014/main" id="{B196B5F2-2562-5995-0B6B-AA913854E38D}"/>
                </a:ext>
              </a:extLst>
            </p:cNvPr>
            <p:cNvSpPr/>
            <p:nvPr/>
          </p:nvSpPr>
          <p:spPr>
            <a:xfrm rot="16200000">
              <a:off x="1434377" y="2156449"/>
              <a:ext cx="1467870" cy="3615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CONV, 64 Ch.</a:t>
              </a:r>
              <a:endParaRPr lang="en-US" sz="1200" dirty="0">
                <a:solidFill>
                  <a:sysClr val="windowText" lastClr="000000"/>
                </a:solidFill>
              </a:endParaRPr>
            </a:p>
          </p:txBody>
        </p:sp>
        <p:sp>
          <p:nvSpPr>
            <p:cNvPr id="10" name="Rectangle 9">
              <a:extLst>
                <a:ext uri="{FF2B5EF4-FFF2-40B4-BE49-F238E27FC236}">
                  <a16:creationId xmlns:a16="http://schemas.microsoft.com/office/drawing/2014/main" id="{24CC6543-A9F1-4A62-73CB-CE7ECD5D6B94}"/>
                </a:ext>
              </a:extLst>
            </p:cNvPr>
            <p:cNvSpPr/>
            <p:nvPr/>
          </p:nvSpPr>
          <p:spPr>
            <a:xfrm rot="16200000">
              <a:off x="1946247" y="2156449"/>
              <a:ext cx="1467870" cy="3615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Max Pooling</a:t>
              </a:r>
              <a:endParaRPr lang="en-US" sz="1200" dirty="0">
                <a:solidFill>
                  <a:sysClr val="windowText" lastClr="000000"/>
                </a:solidFill>
              </a:endParaRPr>
            </a:p>
          </p:txBody>
        </p:sp>
        <p:sp>
          <p:nvSpPr>
            <p:cNvPr id="11" name="Rectangle 10">
              <a:extLst>
                <a:ext uri="{FF2B5EF4-FFF2-40B4-BE49-F238E27FC236}">
                  <a16:creationId xmlns:a16="http://schemas.microsoft.com/office/drawing/2014/main" id="{18ED08DF-12CE-C21D-9078-8B5582F1AA58}"/>
                </a:ext>
              </a:extLst>
            </p:cNvPr>
            <p:cNvSpPr/>
            <p:nvPr/>
          </p:nvSpPr>
          <p:spPr>
            <a:xfrm rot="16200000">
              <a:off x="2795581" y="2156449"/>
              <a:ext cx="1467870" cy="3615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CONV, 128 Ch.</a:t>
              </a:r>
              <a:endParaRPr lang="en-US" sz="1200" dirty="0">
                <a:solidFill>
                  <a:sysClr val="windowText" lastClr="000000"/>
                </a:solidFill>
              </a:endParaRPr>
            </a:p>
          </p:txBody>
        </p:sp>
        <p:sp>
          <p:nvSpPr>
            <p:cNvPr id="12" name="Rectangle 11">
              <a:extLst>
                <a:ext uri="{FF2B5EF4-FFF2-40B4-BE49-F238E27FC236}">
                  <a16:creationId xmlns:a16="http://schemas.microsoft.com/office/drawing/2014/main" id="{C568636B-1234-9235-3616-498C784D75A4}"/>
                </a:ext>
              </a:extLst>
            </p:cNvPr>
            <p:cNvSpPr/>
            <p:nvPr/>
          </p:nvSpPr>
          <p:spPr>
            <a:xfrm rot="16200000">
              <a:off x="3307452" y="2156448"/>
              <a:ext cx="1467869" cy="3615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CONV, 128 Ch.</a:t>
              </a:r>
              <a:endParaRPr lang="en-US" sz="1200" dirty="0">
                <a:solidFill>
                  <a:sysClr val="windowText" lastClr="000000"/>
                </a:solidFill>
              </a:endParaRPr>
            </a:p>
          </p:txBody>
        </p:sp>
        <p:sp>
          <p:nvSpPr>
            <p:cNvPr id="13" name="Rectangle 12">
              <a:extLst>
                <a:ext uri="{FF2B5EF4-FFF2-40B4-BE49-F238E27FC236}">
                  <a16:creationId xmlns:a16="http://schemas.microsoft.com/office/drawing/2014/main" id="{8B8646AA-A626-085D-8D1E-D467023B2888}"/>
                </a:ext>
              </a:extLst>
            </p:cNvPr>
            <p:cNvSpPr/>
            <p:nvPr/>
          </p:nvSpPr>
          <p:spPr>
            <a:xfrm rot="16200000">
              <a:off x="3819322" y="2156448"/>
              <a:ext cx="1467869" cy="3615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Max Pooling</a:t>
              </a:r>
              <a:endParaRPr lang="en-US" sz="1200" dirty="0">
                <a:solidFill>
                  <a:sysClr val="windowText" lastClr="000000"/>
                </a:solidFill>
              </a:endParaRPr>
            </a:p>
          </p:txBody>
        </p:sp>
        <p:sp>
          <p:nvSpPr>
            <p:cNvPr id="14" name="Rectangle 13">
              <a:extLst>
                <a:ext uri="{FF2B5EF4-FFF2-40B4-BE49-F238E27FC236}">
                  <a16:creationId xmlns:a16="http://schemas.microsoft.com/office/drawing/2014/main" id="{75F3859E-147A-2BF0-01CC-5660EF14BDFE}"/>
                </a:ext>
              </a:extLst>
            </p:cNvPr>
            <p:cNvSpPr/>
            <p:nvPr/>
          </p:nvSpPr>
          <p:spPr>
            <a:xfrm rot="16200000">
              <a:off x="4677163" y="2156450"/>
              <a:ext cx="1467870" cy="3615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CONV, 256 Ch.</a:t>
              </a:r>
              <a:endParaRPr lang="en-US" sz="1200" dirty="0">
                <a:solidFill>
                  <a:sysClr val="windowText" lastClr="000000"/>
                </a:solidFill>
              </a:endParaRPr>
            </a:p>
          </p:txBody>
        </p:sp>
        <p:sp>
          <p:nvSpPr>
            <p:cNvPr id="15" name="Rectangle 14">
              <a:extLst>
                <a:ext uri="{FF2B5EF4-FFF2-40B4-BE49-F238E27FC236}">
                  <a16:creationId xmlns:a16="http://schemas.microsoft.com/office/drawing/2014/main" id="{DD07AC8E-01A0-5DBE-1F43-B0D24E0F736D}"/>
                </a:ext>
              </a:extLst>
            </p:cNvPr>
            <p:cNvSpPr/>
            <p:nvPr/>
          </p:nvSpPr>
          <p:spPr>
            <a:xfrm rot="16200000">
              <a:off x="5189033" y="2156449"/>
              <a:ext cx="1467869" cy="3615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CONV, 256 Ch.</a:t>
              </a:r>
              <a:endParaRPr lang="en-US" sz="1200" dirty="0">
                <a:solidFill>
                  <a:sysClr val="windowText" lastClr="000000"/>
                </a:solidFill>
              </a:endParaRPr>
            </a:p>
          </p:txBody>
        </p:sp>
        <p:sp>
          <p:nvSpPr>
            <p:cNvPr id="16" name="Rectangle 15">
              <a:extLst>
                <a:ext uri="{FF2B5EF4-FFF2-40B4-BE49-F238E27FC236}">
                  <a16:creationId xmlns:a16="http://schemas.microsoft.com/office/drawing/2014/main" id="{27AB735E-7303-AF03-02DE-D1E2CC67665C}"/>
                </a:ext>
              </a:extLst>
            </p:cNvPr>
            <p:cNvSpPr/>
            <p:nvPr/>
          </p:nvSpPr>
          <p:spPr>
            <a:xfrm rot="16200000">
              <a:off x="5729297" y="2156449"/>
              <a:ext cx="1467870" cy="3615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FC, 512 Neur.</a:t>
              </a:r>
              <a:endParaRPr lang="en-US" sz="1200" dirty="0">
                <a:solidFill>
                  <a:sysClr val="windowText" lastClr="000000"/>
                </a:solidFill>
              </a:endParaRPr>
            </a:p>
          </p:txBody>
        </p:sp>
        <p:sp>
          <p:nvSpPr>
            <p:cNvPr id="17" name="Rectangle 16">
              <a:extLst>
                <a:ext uri="{FF2B5EF4-FFF2-40B4-BE49-F238E27FC236}">
                  <a16:creationId xmlns:a16="http://schemas.microsoft.com/office/drawing/2014/main" id="{418ACAFC-20C9-D51D-6777-5F0647C08685}"/>
                </a:ext>
              </a:extLst>
            </p:cNvPr>
            <p:cNvSpPr/>
            <p:nvPr/>
          </p:nvSpPr>
          <p:spPr>
            <a:xfrm rot="16200000">
              <a:off x="6246842" y="2156449"/>
              <a:ext cx="1467870" cy="3615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FC, 512 Neur.</a:t>
              </a:r>
              <a:endParaRPr lang="en-US" sz="1200" dirty="0">
                <a:solidFill>
                  <a:sysClr val="windowText" lastClr="000000"/>
                </a:solidFill>
              </a:endParaRPr>
            </a:p>
          </p:txBody>
        </p:sp>
        <p:sp>
          <p:nvSpPr>
            <p:cNvPr id="18" name="Rectangle 17">
              <a:extLst>
                <a:ext uri="{FF2B5EF4-FFF2-40B4-BE49-F238E27FC236}">
                  <a16:creationId xmlns:a16="http://schemas.microsoft.com/office/drawing/2014/main" id="{5B2E6481-2FD9-3D86-6BDE-311BA15DEB5B}"/>
                </a:ext>
              </a:extLst>
            </p:cNvPr>
            <p:cNvSpPr/>
            <p:nvPr/>
          </p:nvSpPr>
          <p:spPr>
            <a:xfrm rot="16200000">
              <a:off x="6770060" y="2156449"/>
              <a:ext cx="1467870" cy="36156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FC, 10 Neur.</a:t>
              </a:r>
              <a:endParaRPr lang="en-US" sz="1200" dirty="0">
                <a:solidFill>
                  <a:sysClr val="windowText" lastClr="000000"/>
                </a:solidFill>
              </a:endParaRPr>
            </a:p>
          </p:txBody>
        </p:sp>
        <p:cxnSp>
          <p:nvCxnSpPr>
            <p:cNvPr id="19" name="Straight Arrow Connector 18">
              <a:extLst>
                <a:ext uri="{FF2B5EF4-FFF2-40B4-BE49-F238E27FC236}">
                  <a16:creationId xmlns:a16="http://schemas.microsoft.com/office/drawing/2014/main" id="{24BDBB6B-A003-8A6D-D848-0FC141A0D99B}"/>
                </a:ext>
              </a:extLst>
            </p:cNvPr>
            <p:cNvCxnSpPr>
              <a:stCxn id="8" idx="2"/>
              <a:endCxn id="9" idx="0"/>
            </p:cNvCxnSpPr>
            <p:nvPr/>
          </p:nvCxnSpPr>
          <p:spPr>
            <a:xfrm flipV="1">
              <a:off x="1837227" y="2337233"/>
              <a:ext cx="15030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B1EDFD85-F70D-5813-6EAD-A37C1AA630D9}"/>
                </a:ext>
              </a:extLst>
            </p:cNvPr>
            <p:cNvCxnSpPr>
              <a:stCxn id="9" idx="2"/>
              <a:endCxn id="10" idx="0"/>
            </p:cNvCxnSpPr>
            <p:nvPr/>
          </p:nvCxnSpPr>
          <p:spPr>
            <a:xfrm>
              <a:off x="2349097" y="2337233"/>
              <a:ext cx="1503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3022C45A-832D-A856-A4F7-E4CD184D22BF}"/>
                </a:ext>
              </a:extLst>
            </p:cNvPr>
            <p:cNvCxnSpPr>
              <a:stCxn id="10" idx="2"/>
              <a:endCxn id="11" idx="0"/>
            </p:cNvCxnSpPr>
            <p:nvPr/>
          </p:nvCxnSpPr>
          <p:spPr>
            <a:xfrm>
              <a:off x="2860967" y="2337233"/>
              <a:ext cx="48776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EC708F70-DE9C-2CB1-B869-99750CA4F69E}"/>
                </a:ext>
              </a:extLst>
            </p:cNvPr>
            <p:cNvCxnSpPr>
              <a:stCxn id="11" idx="2"/>
              <a:endCxn id="12" idx="0"/>
            </p:cNvCxnSpPr>
            <p:nvPr/>
          </p:nvCxnSpPr>
          <p:spPr>
            <a:xfrm flipV="1">
              <a:off x="3710301" y="2337233"/>
              <a:ext cx="15030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3C9FC4CD-EE12-C415-E285-C62D2BDEE1E4}"/>
                </a:ext>
              </a:extLst>
            </p:cNvPr>
            <p:cNvCxnSpPr>
              <a:stCxn id="12" idx="2"/>
              <a:endCxn id="13" idx="0"/>
            </p:cNvCxnSpPr>
            <p:nvPr/>
          </p:nvCxnSpPr>
          <p:spPr>
            <a:xfrm>
              <a:off x="4222171" y="2337233"/>
              <a:ext cx="1503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431509E0-9C0E-F51A-E57A-4C74C67FA7FB}"/>
                </a:ext>
              </a:extLst>
            </p:cNvPr>
            <p:cNvCxnSpPr>
              <a:stCxn id="13" idx="2"/>
              <a:endCxn id="14" idx="0"/>
            </p:cNvCxnSpPr>
            <p:nvPr/>
          </p:nvCxnSpPr>
          <p:spPr>
            <a:xfrm>
              <a:off x="4734041" y="2337233"/>
              <a:ext cx="496273" cy="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E67EC241-1C3A-CD37-EAAE-DD8BB067AD44}"/>
                </a:ext>
              </a:extLst>
            </p:cNvPr>
            <p:cNvCxnSpPr>
              <a:stCxn id="14" idx="2"/>
              <a:endCxn id="15" idx="0"/>
            </p:cNvCxnSpPr>
            <p:nvPr/>
          </p:nvCxnSpPr>
          <p:spPr>
            <a:xfrm flipV="1">
              <a:off x="5591883" y="2337233"/>
              <a:ext cx="150300"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D685483D-03B7-71F3-E523-ED7CFA2ADCDB}"/>
                </a:ext>
              </a:extLst>
            </p:cNvPr>
            <p:cNvCxnSpPr>
              <a:stCxn id="15" idx="2"/>
              <a:endCxn id="16" idx="0"/>
            </p:cNvCxnSpPr>
            <p:nvPr/>
          </p:nvCxnSpPr>
          <p:spPr>
            <a:xfrm>
              <a:off x="6103752" y="2337233"/>
              <a:ext cx="17869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1C5D6C2C-D350-6488-C792-DEF845E15F6E}"/>
                </a:ext>
              </a:extLst>
            </p:cNvPr>
            <p:cNvCxnSpPr>
              <a:stCxn id="16" idx="2"/>
              <a:endCxn id="17" idx="0"/>
            </p:cNvCxnSpPr>
            <p:nvPr/>
          </p:nvCxnSpPr>
          <p:spPr>
            <a:xfrm>
              <a:off x="6644016" y="2337233"/>
              <a:ext cx="15597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30CB6141-F385-E443-2975-0943A8B46975}"/>
                </a:ext>
              </a:extLst>
            </p:cNvPr>
            <p:cNvCxnSpPr>
              <a:stCxn id="17" idx="2"/>
              <a:endCxn id="18" idx="0"/>
            </p:cNvCxnSpPr>
            <p:nvPr/>
          </p:nvCxnSpPr>
          <p:spPr>
            <a:xfrm>
              <a:off x="7161561" y="2337233"/>
              <a:ext cx="16164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Rectangle 28">
              <a:extLst>
                <a:ext uri="{FF2B5EF4-FFF2-40B4-BE49-F238E27FC236}">
                  <a16:creationId xmlns:a16="http://schemas.microsoft.com/office/drawing/2014/main" id="{F1CFC603-D912-F0BC-20D2-ECE731391EC6}"/>
                </a:ext>
              </a:extLst>
            </p:cNvPr>
            <p:cNvSpPr/>
            <p:nvPr/>
          </p:nvSpPr>
          <p:spPr>
            <a:xfrm>
              <a:off x="2375329" y="3256257"/>
              <a:ext cx="1459039" cy="363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CONV, 64 Ch.</a:t>
              </a:r>
              <a:endParaRPr lang="en-US" sz="1200" dirty="0">
                <a:solidFill>
                  <a:sysClr val="windowText" lastClr="000000"/>
                </a:solidFill>
              </a:endParaRPr>
            </a:p>
          </p:txBody>
        </p:sp>
        <p:sp>
          <p:nvSpPr>
            <p:cNvPr id="30" name="Rectangle 29">
              <a:extLst>
                <a:ext uri="{FF2B5EF4-FFF2-40B4-BE49-F238E27FC236}">
                  <a16:creationId xmlns:a16="http://schemas.microsoft.com/office/drawing/2014/main" id="{70FF1F7C-3AEC-EF6F-6D94-E97B2EA9C810}"/>
                </a:ext>
              </a:extLst>
            </p:cNvPr>
            <p:cNvSpPr/>
            <p:nvPr/>
          </p:nvSpPr>
          <p:spPr>
            <a:xfrm>
              <a:off x="2375328" y="4204181"/>
              <a:ext cx="1459039" cy="363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FC, 512 Neur.</a:t>
              </a:r>
              <a:endParaRPr lang="en-US" sz="1200" dirty="0">
                <a:solidFill>
                  <a:sysClr val="windowText" lastClr="000000"/>
                </a:solidFill>
              </a:endParaRPr>
            </a:p>
          </p:txBody>
        </p:sp>
        <p:sp>
          <p:nvSpPr>
            <p:cNvPr id="31" name="Rectangle 30">
              <a:extLst>
                <a:ext uri="{FF2B5EF4-FFF2-40B4-BE49-F238E27FC236}">
                  <a16:creationId xmlns:a16="http://schemas.microsoft.com/office/drawing/2014/main" id="{DC3F3439-733A-9566-DEB1-8FC9AFC2BD02}"/>
                </a:ext>
              </a:extLst>
            </p:cNvPr>
            <p:cNvSpPr/>
            <p:nvPr/>
          </p:nvSpPr>
          <p:spPr>
            <a:xfrm>
              <a:off x="2380294" y="3730219"/>
              <a:ext cx="1459039" cy="363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Max Pooling</a:t>
              </a:r>
              <a:endParaRPr lang="en-US" sz="1200" dirty="0">
                <a:solidFill>
                  <a:sysClr val="windowText" lastClr="000000"/>
                </a:solidFill>
              </a:endParaRPr>
            </a:p>
          </p:txBody>
        </p:sp>
        <p:sp>
          <p:nvSpPr>
            <p:cNvPr id="32" name="Rectangle 31">
              <a:extLst>
                <a:ext uri="{FF2B5EF4-FFF2-40B4-BE49-F238E27FC236}">
                  <a16:creationId xmlns:a16="http://schemas.microsoft.com/office/drawing/2014/main" id="{C7DD8DB4-11E4-4578-ECC7-34E965E32852}"/>
                </a:ext>
              </a:extLst>
            </p:cNvPr>
            <p:cNvSpPr/>
            <p:nvPr/>
          </p:nvSpPr>
          <p:spPr>
            <a:xfrm>
              <a:off x="2375328" y="4678142"/>
              <a:ext cx="1459039" cy="363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FC, 10 Neur.</a:t>
              </a:r>
              <a:endParaRPr lang="en-US" sz="1200" dirty="0">
                <a:solidFill>
                  <a:sysClr val="windowText" lastClr="000000"/>
                </a:solidFill>
              </a:endParaRPr>
            </a:p>
          </p:txBody>
        </p:sp>
        <p:cxnSp>
          <p:nvCxnSpPr>
            <p:cNvPr id="33" name="Elbow Connector 32">
              <a:extLst>
                <a:ext uri="{FF2B5EF4-FFF2-40B4-BE49-F238E27FC236}">
                  <a16:creationId xmlns:a16="http://schemas.microsoft.com/office/drawing/2014/main" id="{95687C37-8491-5431-61A3-E7157EE380E7}"/>
                </a:ext>
              </a:extLst>
            </p:cNvPr>
            <p:cNvCxnSpPr>
              <a:endCxn id="29" idx="0"/>
            </p:cNvCxnSpPr>
            <p:nvPr/>
          </p:nvCxnSpPr>
          <p:spPr>
            <a:xfrm rot="16200000" flipH="1">
              <a:off x="2645337" y="2796743"/>
              <a:ext cx="919025" cy="2"/>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77E1E570-AA2B-2F39-E4D3-C63E63FD0748}"/>
                </a:ext>
              </a:extLst>
            </p:cNvPr>
            <p:cNvCxnSpPr>
              <a:stCxn id="29" idx="2"/>
              <a:endCxn id="31" idx="0"/>
            </p:cNvCxnSpPr>
            <p:nvPr/>
          </p:nvCxnSpPr>
          <p:spPr>
            <a:xfrm>
              <a:off x="3104849" y="3620014"/>
              <a:ext cx="4965" cy="1102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B27A2693-E615-3DFD-0E85-558D87570FD0}"/>
                </a:ext>
              </a:extLst>
            </p:cNvPr>
            <p:cNvCxnSpPr>
              <a:stCxn id="31" idx="2"/>
              <a:endCxn id="30" idx="0"/>
            </p:cNvCxnSpPr>
            <p:nvPr/>
          </p:nvCxnSpPr>
          <p:spPr>
            <a:xfrm flipH="1">
              <a:off x="3104848" y="4093976"/>
              <a:ext cx="4965" cy="1102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CD332794-FB9D-8BEF-A5D4-D879565CB293}"/>
                </a:ext>
              </a:extLst>
            </p:cNvPr>
            <p:cNvCxnSpPr>
              <a:stCxn id="30" idx="2"/>
              <a:endCxn id="32" idx="0"/>
            </p:cNvCxnSpPr>
            <p:nvPr/>
          </p:nvCxnSpPr>
          <p:spPr>
            <a:xfrm>
              <a:off x="3104848" y="4567938"/>
              <a:ext cx="0" cy="1102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7" name="Rectangle 36">
              <a:extLst>
                <a:ext uri="{FF2B5EF4-FFF2-40B4-BE49-F238E27FC236}">
                  <a16:creationId xmlns:a16="http://schemas.microsoft.com/office/drawing/2014/main" id="{4406A183-207E-5FA1-1871-884C3539F812}"/>
                </a:ext>
              </a:extLst>
            </p:cNvPr>
            <p:cNvSpPr/>
            <p:nvPr/>
          </p:nvSpPr>
          <p:spPr>
            <a:xfrm>
              <a:off x="4269199" y="3256256"/>
              <a:ext cx="1459039" cy="363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ysClr val="windowText" lastClr="000000"/>
                  </a:solidFill>
                </a:rPr>
                <a:t>CONV, 128 Ch.</a:t>
              </a:r>
              <a:endParaRPr lang="en-US" sz="1100" dirty="0">
                <a:solidFill>
                  <a:sysClr val="windowText" lastClr="000000"/>
                </a:solidFill>
              </a:endParaRPr>
            </a:p>
          </p:txBody>
        </p:sp>
        <p:sp>
          <p:nvSpPr>
            <p:cNvPr id="38" name="Rectangle 37">
              <a:extLst>
                <a:ext uri="{FF2B5EF4-FFF2-40B4-BE49-F238E27FC236}">
                  <a16:creationId xmlns:a16="http://schemas.microsoft.com/office/drawing/2014/main" id="{A87630CB-E25C-C974-35ED-C2199B6A9CBA}"/>
                </a:ext>
              </a:extLst>
            </p:cNvPr>
            <p:cNvSpPr/>
            <p:nvPr/>
          </p:nvSpPr>
          <p:spPr>
            <a:xfrm>
              <a:off x="4269198" y="4678142"/>
              <a:ext cx="1459039" cy="363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FC, 10 Neur.</a:t>
              </a:r>
              <a:endParaRPr lang="en-US" sz="1200" dirty="0">
                <a:solidFill>
                  <a:sysClr val="windowText" lastClr="000000"/>
                </a:solidFill>
              </a:endParaRPr>
            </a:p>
          </p:txBody>
        </p:sp>
        <p:cxnSp>
          <p:nvCxnSpPr>
            <p:cNvPr id="39" name="Elbow Connector 38">
              <a:extLst>
                <a:ext uri="{FF2B5EF4-FFF2-40B4-BE49-F238E27FC236}">
                  <a16:creationId xmlns:a16="http://schemas.microsoft.com/office/drawing/2014/main" id="{AE61A70B-62E8-8F13-14D9-CB55ED45C42C}"/>
                </a:ext>
              </a:extLst>
            </p:cNvPr>
            <p:cNvCxnSpPr>
              <a:endCxn id="37" idx="0"/>
            </p:cNvCxnSpPr>
            <p:nvPr/>
          </p:nvCxnSpPr>
          <p:spPr>
            <a:xfrm rot="16200000" flipH="1">
              <a:off x="4539206" y="2796743"/>
              <a:ext cx="919025" cy="2"/>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2316CD6E-373D-2B4E-DC2C-8323927E679B}"/>
                </a:ext>
              </a:extLst>
            </p:cNvPr>
            <p:cNvCxnSpPr>
              <a:stCxn id="37" idx="2"/>
              <a:endCxn id="47" idx="0"/>
            </p:cNvCxnSpPr>
            <p:nvPr/>
          </p:nvCxnSpPr>
          <p:spPr>
            <a:xfrm>
              <a:off x="4998719" y="3620014"/>
              <a:ext cx="4965" cy="1102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975CA558-A86B-90FA-2BD8-ECA5E082E092}"/>
                </a:ext>
              </a:extLst>
            </p:cNvPr>
            <p:cNvCxnSpPr>
              <a:stCxn id="47" idx="2"/>
              <a:endCxn id="46" idx="0"/>
            </p:cNvCxnSpPr>
            <p:nvPr/>
          </p:nvCxnSpPr>
          <p:spPr>
            <a:xfrm flipH="1">
              <a:off x="4998718" y="4093975"/>
              <a:ext cx="4965" cy="1102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D39D20C-7640-49A4-E6E6-E0EAC7EA51CF}"/>
                </a:ext>
              </a:extLst>
            </p:cNvPr>
            <p:cNvCxnSpPr>
              <a:stCxn id="46" idx="2"/>
              <a:endCxn id="38" idx="0"/>
            </p:cNvCxnSpPr>
            <p:nvPr/>
          </p:nvCxnSpPr>
          <p:spPr>
            <a:xfrm>
              <a:off x="4998718" y="4567937"/>
              <a:ext cx="0" cy="1102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6" name="Rectangle 45">
              <a:extLst>
                <a:ext uri="{FF2B5EF4-FFF2-40B4-BE49-F238E27FC236}">
                  <a16:creationId xmlns:a16="http://schemas.microsoft.com/office/drawing/2014/main" id="{691A063D-D82F-9187-CCA2-C661389DFF2A}"/>
                </a:ext>
              </a:extLst>
            </p:cNvPr>
            <p:cNvSpPr/>
            <p:nvPr/>
          </p:nvSpPr>
          <p:spPr>
            <a:xfrm>
              <a:off x="4269198" y="4204180"/>
              <a:ext cx="1459039" cy="363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FC, 512 Neur.</a:t>
              </a:r>
              <a:endParaRPr lang="en-US" sz="1200" dirty="0">
                <a:solidFill>
                  <a:sysClr val="windowText" lastClr="000000"/>
                </a:solidFill>
              </a:endParaRPr>
            </a:p>
          </p:txBody>
        </p:sp>
        <p:sp>
          <p:nvSpPr>
            <p:cNvPr id="47" name="Rectangle 46">
              <a:extLst>
                <a:ext uri="{FF2B5EF4-FFF2-40B4-BE49-F238E27FC236}">
                  <a16:creationId xmlns:a16="http://schemas.microsoft.com/office/drawing/2014/main" id="{7A75BB20-2A8F-F3FB-86E1-50A3B35FC2C1}"/>
                </a:ext>
              </a:extLst>
            </p:cNvPr>
            <p:cNvSpPr/>
            <p:nvPr/>
          </p:nvSpPr>
          <p:spPr>
            <a:xfrm>
              <a:off x="4274164" y="3730218"/>
              <a:ext cx="1459039" cy="363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ysClr val="windowText" lastClr="000000"/>
                  </a:solidFill>
                </a:rPr>
                <a:t>Max Pooling</a:t>
              </a:r>
              <a:endParaRPr lang="en-US" sz="1200" dirty="0">
                <a:solidFill>
                  <a:sysClr val="windowText" lastClr="000000"/>
                </a:solidFill>
              </a:endParaRPr>
            </a:p>
          </p:txBody>
        </p:sp>
        <p:sp>
          <p:nvSpPr>
            <p:cNvPr id="48" name="Oval 47">
              <a:extLst>
                <a:ext uri="{FF2B5EF4-FFF2-40B4-BE49-F238E27FC236}">
                  <a16:creationId xmlns:a16="http://schemas.microsoft.com/office/drawing/2014/main" id="{78EBA352-BEDD-EB5F-56F0-159CB48C1661}"/>
                </a:ext>
              </a:extLst>
            </p:cNvPr>
            <p:cNvSpPr/>
            <p:nvPr/>
          </p:nvSpPr>
          <p:spPr>
            <a:xfrm>
              <a:off x="4926634" y="2269495"/>
              <a:ext cx="143305" cy="14975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Oval 48">
              <a:extLst>
                <a:ext uri="{FF2B5EF4-FFF2-40B4-BE49-F238E27FC236}">
                  <a16:creationId xmlns:a16="http://schemas.microsoft.com/office/drawing/2014/main" id="{41A767D2-7C89-4C69-9F43-822D585E86E0}"/>
                </a:ext>
              </a:extLst>
            </p:cNvPr>
            <p:cNvSpPr/>
            <p:nvPr/>
          </p:nvSpPr>
          <p:spPr>
            <a:xfrm>
              <a:off x="3039498" y="2275919"/>
              <a:ext cx="143305" cy="14975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pic>
        <p:nvPicPr>
          <p:cNvPr id="51" name="Picture 50">
            <a:extLst>
              <a:ext uri="{FF2B5EF4-FFF2-40B4-BE49-F238E27FC236}">
                <a16:creationId xmlns:a16="http://schemas.microsoft.com/office/drawing/2014/main" id="{BB21F500-BF3F-66FF-8CA4-0455F3ED9AC4}"/>
              </a:ext>
            </a:extLst>
          </p:cNvPr>
          <p:cNvPicPr>
            <a:picLocks noChangeAspect="1"/>
          </p:cNvPicPr>
          <p:nvPr/>
        </p:nvPicPr>
        <p:blipFill rotWithShape="1">
          <a:blip r:embed="rId2"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997" t="2265" r="3514" b="52472"/>
          <a:stretch/>
        </p:blipFill>
        <p:spPr>
          <a:xfrm>
            <a:off x="257599" y="1707654"/>
            <a:ext cx="3871802" cy="1778838"/>
          </a:xfrm>
          <a:prstGeom prst="rect">
            <a:avLst/>
          </a:prstGeom>
        </p:spPr>
      </p:pic>
      <p:sp>
        <p:nvSpPr>
          <p:cNvPr id="52" name="TextBox 51">
            <a:extLst>
              <a:ext uri="{FF2B5EF4-FFF2-40B4-BE49-F238E27FC236}">
                <a16:creationId xmlns:a16="http://schemas.microsoft.com/office/drawing/2014/main" id="{07932686-3705-A75F-8CED-CAD1F49E221F}"/>
              </a:ext>
            </a:extLst>
          </p:cNvPr>
          <p:cNvSpPr txBox="1"/>
          <p:nvPr/>
        </p:nvSpPr>
        <p:spPr>
          <a:xfrm>
            <a:off x="251240" y="3958759"/>
            <a:ext cx="4320760" cy="629215"/>
          </a:xfrm>
          <a:prstGeom prst="rect">
            <a:avLst/>
          </a:prstGeom>
        </p:spPr>
        <p:txBody>
          <a:bodyPr vert="horz" lIns="91440" tIns="45720" rIns="91440" bIns="45720" rtlCol="0" anchor="ctr"/>
          <a:lstStyle>
            <a:defPPr>
              <a:defRPr lang="de-DE"/>
            </a:defPPr>
            <a:lvl1pPr>
              <a:defRPr sz="1100">
                <a:solidFill>
                  <a:schemeClr val="tx1">
                    <a:tint val="75000"/>
                  </a:schemeClr>
                </a:solidFill>
                <a:latin typeface="Tw Cen MT"/>
                <a:cs typeface="Tw Cen MT"/>
              </a:defRPr>
            </a:lvl1pPr>
          </a:lstStyle>
          <a:p>
            <a:r>
              <a:rPr lang="en-US" dirty="0">
                <a:latin typeface="Tw Cen MT" charset="0"/>
                <a:ea typeface="Tw Cen MT" charset="0"/>
                <a:cs typeface="Tw Cen MT" charset="0"/>
              </a:rPr>
              <a:t>G. </a:t>
            </a:r>
            <a:r>
              <a:rPr lang="en-US" dirty="0" err="1">
                <a:latin typeface="Tw Cen MT" charset="0"/>
                <a:ea typeface="Tw Cen MT" charset="0"/>
                <a:cs typeface="Tw Cen MT" charset="0"/>
              </a:rPr>
              <a:t>Korol</a:t>
            </a:r>
            <a:r>
              <a:rPr lang="en-US" dirty="0">
                <a:latin typeface="Tw Cen MT" charset="0"/>
                <a:ea typeface="Tw Cen MT" charset="0"/>
                <a:cs typeface="Tw Cen MT" charset="0"/>
              </a:rPr>
              <a:t>, M. G. Jordan, M. B. </a:t>
            </a:r>
            <a:r>
              <a:rPr lang="en-US" dirty="0" err="1">
                <a:latin typeface="Tw Cen MT" charset="0"/>
                <a:ea typeface="Tw Cen MT" charset="0"/>
                <a:cs typeface="Tw Cen MT" charset="0"/>
              </a:rPr>
              <a:t>Rutzig</a:t>
            </a:r>
            <a:r>
              <a:rPr lang="en-US" dirty="0">
                <a:latin typeface="Tw Cen MT" charset="0"/>
                <a:ea typeface="Tw Cen MT" charset="0"/>
                <a:cs typeface="Tw Cen MT" charset="0"/>
              </a:rPr>
              <a:t>, J. Castrillon, A. C.  Schneider Beck, "Pruning and Early-Exit Co-Optimization for CNN Acceleration on FPGAs", DATE 2023</a:t>
            </a:r>
            <a:endParaRPr lang="en-DE" dirty="0"/>
          </a:p>
        </p:txBody>
      </p:sp>
    </p:spTree>
    <p:extLst>
      <p:ext uri="{BB962C8B-B14F-4D97-AF65-F5344CB8AC3E}">
        <p14:creationId xmlns:p14="http://schemas.microsoft.com/office/powerpoint/2010/main" val="417356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0BE33A-BA87-FDA6-A685-F0E5545AFBA5}"/>
              </a:ext>
            </a:extLst>
          </p:cNvPr>
          <p:cNvSpPr>
            <a:spLocks noGrp="1"/>
          </p:cNvSpPr>
          <p:nvPr>
            <p:ph type="body" sz="quarter" idx="12"/>
          </p:nvPr>
        </p:nvSpPr>
        <p:spPr/>
        <p:txBody>
          <a:bodyPr/>
          <a:lstStyle/>
          <a:p>
            <a:r>
              <a:rPr lang="en-US" dirty="0"/>
              <a:t>Adaptable inference: Results</a:t>
            </a:r>
          </a:p>
        </p:txBody>
      </p:sp>
      <p:sp>
        <p:nvSpPr>
          <p:cNvPr id="3" name="Content Placeholder 2">
            <a:extLst>
              <a:ext uri="{FF2B5EF4-FFF2-40B4-BE49-F238E27FC236}">
                <a16:creationId xmlns:a16="http://schemas.microsoft.com/office/drawing/2014/main" id="{F52A369E-0780-BC25-1965-CBE8E33BB02C}"/>
              </a:ext>
            </a:extLst>
          </p:cNvPr>
          <p:cNvSpPr>
            <a:spLocks noGrp="1"/>
          </p:cNvSpPr>
          <p:nvPr>
            <p:ph sz="quarter" idx="14"/>
          </p:nvPr>
        </p:nvSpPr>
        <p:spPr>
          <a:xfrm>
            <a:off x="395289" y="915566"/>
            <a:ext cx="4176712" cy="3743994"/>
          </a:xfrm>
        </p:spPr>
        <p:txBody>
          <a:bodyPr/>
          <a:lstStyle/>
          <a:p>
            <a:r>
              <a:rPr lang="en-US" dirty="0"/>
              <a:t>Trade-off space @ design time for CNVW2A2 on CIFAR10</a:t>
            </a:r>
          </a:p>
          <a:p>
            <a:endParaRPr lang="en-US" dirty="0"/>
          </a:p>
          <a:p>
            <a:endParaRPr lang="en-US" dirty="0"/>
          </a:p>
          <a:p>
            <a:endParaRPr lang="en-US" dirty="0"/>
          </a:p>
          <a:p>
            <a:r>
              <a:rPr lang="en-US" dirty="0"/>
              <a:t>Combined effect of jointly adapting pruning and early exits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86EBFDD-5AD2-4C4B-0CFB-E36C126BED1F}"/>
              </a:ext>
            </a:extLst>
          </p:cNvPr>
          <p:cNvSpPr>
            <a:spLocks noGrp="1"/>
          </p:cNvSpPr>
          <p:nvPr>
            <p:ph type="sldNum" sz="quarter" idx="4"/>
          </p:nvPr>
        </p:nvSpPr>
        <p:spPr/>
        <p:txBody>
          <a:bodyPr/>
          <a:lstStyle/>
          <a:p>
            <a:pPr>
              <a:defRPr/>
            </a:pPr>
            <a:fld id="{2DA1BE7D-6820-4450-ACB1-CA4C41F17A73}" type="slidenum">
              <a:rPr lang="en-US" smtClean="0"/>
              <a:pPr>
                <a:defRPr/>
              </a:pPr>
              <a:t>22</a:t>
            </a:fld>
            <a:endParaRPr lang="en-US" dirty="0"/>
          </a:p>
        </p:txBody>
      </p:sp>
      <p:sp>
        <p:nvSpPr>
          <p:cNvPr id="5" name="Footer Placeholder 4">
            <a:extLst>
              <a:ext uri="{FF2B5EF4-FFF2-40B4-BE49-F238E27FC236}">
                <a16:creationId xmlns:a16="http://schemas.microsoft.com/office/drawing/2014/main" id="{54AA15F0-9955-A315-4A3B-CA77DFCC02B0}"/>
              </a:ext>
            </a:extLst>
          </p:cNvPr>
          <p:cNvSpPr>
            <a:spLocks noGrp="1"/>
          </p:cNvSpPr>
          <p:nvPr>
            <p:ph type="ftr" sz="quarter" idx="3"/>
          </p:nvPr>
        </p:nvSpPr>
        <p:spPr/>
        <p:txBody>
          <a:bodyPr/>
          <a:lstStyle/>
          <a:p>
            <a:r>
              <a:rPr lang="en-US"/>
              <a:t>© Prof. J. Castrillon. Keynote, CODAI 2023</a:t>
            </a:r>
            <a:endParaRPr lang="en-US" dirty="0"/>
          </a:p>
        </p:txBody>
      </p:sp>
      <p:pic>
        <p:nvPicPr>
          <p:cNvPr id="9" name="Picture 8">
            <a:extLst>
              <a:ext uri="{FF2B5EF4-FFF2-40B4-BE49-F238E27FC236}">
                <a16:creationId xmlns:a16="http://schemas.microsoft.com/office/drawing/2014/main" id="{301989B8-DACF-CF80-40CE-99B484E9CD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0799" y="908832"/>
            <a:ext cx="4292271" cy="1605324"/>
          </a:xfrm>
          <a:prstGeom prst="rect">
            <a:avLst/>
          </a:prstGeom>
        </p:spPr>
      </p:pic>
      <p:pic>
        <p:nvPicPr>
          <p:cNvPr id="11" name="Picture 10">
            <a:extLst>
              <a:ext uri="{FF2B5EF4-FFF2-40B4-BE49-F238E27FC236}">
                <a16:creationId xmlns:a16="http://schemas.microsoft.com/office/drawing/2014/main" id="{B2007035-C9F9-9824-03F8-50064410EA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722101"/>
            <a:ext cx="4401243" cy="1936883"/>
          </a:xfrm>
          <a:prstGeom prst="rect">
            <a:avLst/>
          </a:prstGeom>
        </p:spPr>
      </p:pic>
      <p:sp>
        <p:nvSpPr>
          <p:cNvPr id="12" name="TextBox 11">
            <a:extLst>
              <a:ext uri="{FF2B5EF4-FFF2-40B4-BE49-F238E27FC236}">
                <a16:creationId xmlns:a16="http://schemas.microsoft.com/office/drawing/2014/main" id="{6FA84C18-AF81-DFDC-6439-39AA67ACA6DD}"/>
              </a:ext>
            </a:extLst>
          </p:cNvPr>
          <p:cNvSpPr txBox="1"/>
          <p:nvPr/>
        </p:nvSpPr>
        <p:spPr>
          <a:xfrm>
            <a:off x="251240" y="3958759"/>
            <a:ext cx="4320760" cy="629215"/>
          </a:xfrm>
          <a:prstGeom prst="rect">
            <a:avLst/>
          </a:prstGeom>
        </p:spPr>
        <p:txBody>
          <a:bodyPr vert="horz" lIns="91440" tIns="45720" rIns="91440" bIns="45720" rtlCol="0" anchor="ctr"/>
          <a:lstStyle>
            <a:defPPr>
              <a:defRPr lang="de-DE"/>
            </a:defPPr>
            <a:lvl1pPr>
              <a:defRPr sz="1100">
                <a:solidFill>
                  <a:schemeClr val="tx1">
                    <a:tint val="75000"/>
                  </a:schemeClr>
                </a:solidFill>
                <a:latin typeface="Tw Cen MT"/>
                <a:cs typeface="Tw Cen MT"/>
              </a:defRPr>
            </a:lvl1pPr>
          </a:lstStyle>
          <a:p>
            <a:r>
              <a:rPr lang="en-US" dirty="0">
                <a:latin typeface="Tw Cen MT" charset="0"/>
                <a:ea typeface="Tw Cen MT" charset="0"/>
                <a:cs typeface="Tw Cen MT" charset="0"/>
              </a:rPr>
              <a:t>G. </a:t>
            </a:r>
            <a:r>
              <a:rPr lang="en-US" dirty="0" err="1">
                <a:latin typeface="Tw Cen MT" charset="0"/>
                <a:ea typeface="Tw Cen MT" charset="0"/>
                <a:cs typeface="Tw Cen MT" charset="0"/>
              </a:rPr>
              <a:t>Korol</a:t>
            </a:r>
            <a:r>
              <a:rPr lang="en-US" dirty="0">
                <a:latin typeface="Tw Cen MT" charset="0"/>
                <a:ea typeface="Tw Cen MT" charset="0"/>
                <a:cs typeface="Tw Cen MT" charset="0"/>
              </a:rPr>
              <a:t>, M. G. Jordan, M. B. </a:t>
            </a:r>
            <a:r>
              <a:rPr lang="en-US" dirty="0" err="1">
                <a:latin typeface="Tw Cen MT" charset="0"/>
                <a:ea typeface="Tw Cen MT" charset="0"/>
                <a:cs typeface="Tw Cen MT" charset="0"/>
              </a:rPr>
              <a:t>Rutzig</a:t>
            </a:r>
            <a:r>
              <a:rPr lang="en-US" dirty="0">
                <a:latin typeface="Tw Cen MT" charset="0"/>
                <a:ea typeface="Tw Cen MT" charset="0"/>
                <a:cs typeface="Tw Cen MT" charset="0"/>
              </a:rPr>
              <a:t>, J. Castrillon, A. C.  Schneider Beck, "Pruning and Early-Exit Co-Optimization for CNN Acceleration on FPGAs", DATE 2023</a:t>
            </a:r>
            <a:endParaRPr lang="en-DE" dirty="0"/>
          </a:p>
        </p:txBody>
      </p:sp>
    </p:spTree>
    <p:extLst>
      <p:ext uri="{BB962C8B-B14F-4D97-AF65-F5344CB8AC3E}">
        <p14:creationId xmlns:p14="http://schemas.microsoft.com/office/powerpoint/2010/main" val="375099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93A4CB-996E-FB35-7563-8C674DB570AB}"/>
              </a:ext>
            </a:extLst>
          </p:cNvPr>
          <p:cNvSpPr>
            <a:spLocks noGrp="1"/>
          </p:cNvSpPr>
          <p:nvPr>
            <p:ph type="body" sz="quarter" idx="12"/>
          </p:nvPr>
        </p:nvSpPr>
        <p:spPr/>
        <p:txBody>
          <a:bodyPr/>
          <a:lstStyle/>
          <a:p>
            <a:r>
              <a:rPr lang="en-US" dirty="0"/>
              <a:t>Offloading to the edge</a:t>
            </a:r>
          </a:p>
        </p:txBody>
      </p:sp>
      <p:sp>
        <p:nvSpPr>
          <p:cNvPr id="3" name="Content Placeholder 2">
            <a:extLst>
              <a:ext uri="{FF2B5EF4-FFF2-40B4-BE49-F238E27FC236}">
                <a16:creationId xmlns:a16="http://schemas.microsoft.com/office/drawing/2014/main" id="{6C02905C-4320-6635-6475-8C5AB2024289}"/>
              </a:ext>
            </a:extLst>
          </p:cNvPr>
          <p:cNvSpPr>
            <a:spLocks noGrp="1"/>
          </p:cNvSpPr>
          <p:nvPr>
            <p:ph sz="quarter" idx="14"/>
          </p:nvPr>
        </p:nvSpPr>
        <p:spPr/>
        <p:txBody>
          <a:bodyPr/>
          <a:lstStyle/>
          <a:p>
            <a:r>
              <a:rPr lang="en-US" dirty="0"/>
              <a:t>Balance local and edge compute: Accuracy, throughput, energy</a:t>
            </a:r>
          </a:p>
          <a:p>
            <a:pPr lvl="1"/>
            <a:r>
              <a:rPr lang="en-US" dirty="0"/>
              <a:t>Edge: Higher confidence, more parallelism, communication overhead</a:t>
            </a:r>
          </a:p>
          <a:p>
            <a:pPr lvl="1"/>
            <a:r>
              <a:rPr lang="en-US" dirty="0"/>
              <a:t>Device: Local compute, resource constrained </a:t>
            </a:r>
          </a:p>
          <a:p>
            <a:r>
              <a:rPr lang="en-US" dirty="0"/>
              <a:t>Metrics vary with scenario: Video decoding </a:t>
            </a:r>
            <a:r>
              <a:rPr lang="en-US" b="1" dirty="0"/>
              <a:t>stable</a:t>
            </a:r>
            <a:r>
              <a:rPr lang="en-US" dirty="0"/>
              <a:t> (walking) or </a:t>
            </a:r>
            <a:r>
              <a:rPr lang="en-US" b="1" dirty="0"/>
              <a:t>instable</a:t>
            </a:r>
            <a:r>
              <a:rPr lang="en-US" dirty="0"/>
              <a:t> (tram)</a:t>
            </a:r>
          </a:p>
        </p:txBody>
      </p:sp>
      <p:sp>
        <p:nvSpPr>
          <p:cNvPr id="4" name="Slide Number Placeholder 3">
            <a:extLst>
              <a:ext uri="{FF2B5EF4-FFF2-40B4-BE49-F238E27FC236}">
                <a16:creationId xmlns:a16="http://schemas.microsoft.com/office/drawing/2014/main" id="{190D552A-21ED-AEB6-836A-340D298BF04F}"/>
              </a:ext>
            </a:extLst>
          </p:cNvPr>
          <p:cNvSpPr>
            <a:spLocks noGrp="1"/>
          </p:cNvSpPr>
          <p:nvPr>
            <p:ph type="sldNum" sz="quarter" idx="4"/>
          </p:nvPr>
        </p:nvSpPr>
        <p:spPr/>
        <p:txBody>
          <a:bodyPr/>
          <a:lstStyle/>
          <a:p>
            <a:pPr>
              <a:defRPr/>
            </a:pPr>
            <a:fld id="{2DA1BE7D-6820-4450-ACB1-CA4C41F17A73}" type="slidenum">
              <a:rPr lang="en-US" smtClean="0"/>
              <a:pPr>
                <a:defRPr/>
              </a:pPr>
              <a:t>23</a:t>
            </a:fld>
            <a:endParaRPr lang="en-US" dirty="0"/>
          </a:p>
        </p:txBody>
      </p:sp>
      <p:sp>
        <p:nvSpPr>
          <p:cNvPr id="5" name="Footer Placeholder 4">
            <a:extLst>
              <a:ext uri="{FF2B5EF4-FFF2-40B4-BE49-F238E27FC236}">
                <a16:creationId xmlns:a16="http://schemas.microsoft.com/office/drawing/2014/main" id="{A2A6E353-4A39-A058-AFFA-239C6179D056}"/>
              </a:ext>
            </a:extLst>
          </p:cNvPr>
          <p:cNvSpPr>
            <a:spLocks noGrp="1"/>
          </p:cNvSpPr>
          <p:nvPr>
            <p:ph type="ftr" sz="quarter" idx="3"/>
          </p:nvPr>
        </p:nvSpPr>
        <p:spPr/>
        <p:txBody>
          <a:bodyPr/>
          <a:lstStyle/>
          <a:p>
            <a:r>
              <a:rPr lang="en-US"/>
              <a:t>© Prof. J. Castrillon. Keynote, CODAI 2023</a:t>
            </a:r>
            <a:endParaRPr lang="en-US" dirty="0"/>
          </a:p>
        </p:txBody>
      </p:sp>
      <p:grpSp>
        <p:nvGrpSpPr>
          <p:cNvPr id="12" name="Group 11">
            <a:extLst>
              <a:ext uri="{FF2B5EF4-FFF2-40B4-BE49-F238E27FC236}">
                <a16:creationId xmlns:a16="http://schemas.microsoft.com/office/drawing/2014/main" id="{11755570-37C0-60AF-1BB2-AD2B4F0505EF}"/>
              </a:ext>
            </a:extLst>
          </p:cNvPr>
          <p:cNvGrpSpPr/>
          <p:nvPr/>
        </p:nvGrpSpPr>
        <p:grpSpPr>
          <a:xfrm>
            <a:off x="4620214" y="2222838"/>
            <a:ext cx="4160520" cy="2206922"/>
            <a:chOff x="4620214" y="2222838"/>
            <a:chExt cx="4160520" cy="2206922"/>
          </a:xfrm>
        </p:grpSpPr>
        <p:pic>
          <p:nvPicPr>
            <p:cNvPr id="7" name="Picture 6">
              <a:extLst>
                <a:ext uri="{FF2B5EF4-FFF2-40B4-BE49-F238E27FC236}">
                  <a16:creationId xmlns:a16="http://schemas.microsoft.com/office/drawing/2014/main" id="{F1C4E1B9-1747-2602-EC7A-A572DF1EF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0214" y="2499741"/>
              <a:ext cx="4160520" cy="1930019"/>
            </a:xfrm>
            <a:prstGeom prst="rect">
              <a:avLst/>
            </a:prstGeom>
          </p:spPr>
        </p:pic>
        <p:sp>
          <p:nvSpPr>
            <p:cNvPr id="9" name="TextBox 8">
              <a:extLst>
                <a:ext uri="{FF2B5EF4-FFF2-40B4-BE49-F238E27FC236}">
                  <a16:creationId xmlns:a16="http://schemas.microsoft.com/office/drawing/2014/main" id="{662BAC61-AFCA-9891-8D4F-DC7AB7A8C9E9}"/>
                </a:ext>
              </a:extLst>
            </p:cNvPr>
            <p:cNvSpPr txBox="1"/>
            <p:nvPr/>
          </p:nvSpPr>
          <p:spPr>
            <a:xfrm>
              <a:off x="7524328" y="2222838"/>
              <a:ext cx="819455" cy="338554"/>
            </a:xfrm>
            <a:prstGeom prst="rect">
              <a:avLst/>
            </a:prstGeom>
            <a:solidFill>
              <a:schemeClr val="bg1">
                <a:lumMod val="85000"/>
              </a:schemeClr>
            </a:solidFill>
          </p:spPr>
          <p:txBody>
            <a:bodyPr wrap="none" rtlCol="0">
              <a:spAutoFit/>
            </a:bodyPr>
            <a:lstStyle/>
            <a:p>
              <a:r>
                <a:rPr lang="en-DE" sz="1600" dirty="0">
                  <a:latin typeface="Tw Cen MT"/>
                  <a:cs typeface="Tw Cen MT"/>
                </a:rPr>
                <a:t>Instable</a:t>
              </a:r>
            </a:p>
          </p:txBody>
        </p:sp>
      </p:grpSp>
      <p:grpSp>
        <p:nvGrpSpPr>
          <p:cNvPr id="11" name="Group 10">
            <a:extLst>
              <a:ext uri="{FF2B5EF4-FFF2-40B4-BE49-F238E27FC236}">
                <a16:creationId xmlns:a16="http://schemas.microsoft.com/office/drawing/2014/main" id="{AB6C95C1-3F35-D6AE-DB26-19897E836EA4}"/>
              </a:ext>
            </a:extLst>
          </p:cNvPr>
          <p:cNvGrpSpPr/>
          <p:nvPr/>
        </p:nvGrpSpPr>
        <p:grpSpPr>
          <a:xfrm>
            <a:off x="374310" y="2222838"/>
            <a:ext cx="8374154" cy="2778327"/>
            <a:chOff x="374310" y="2222838"/>
            <a:chExt cx="8374154" cy="2778327"/>
          </a:xfrm>
        </p:grpSpPr>
        <p:pic>
          <p:nvPicPr>
            <p:cNvPr id="6" name="Picture 5">
              <a:extLst>
                <a:ext uri="{FF2B5EF4-FFF2-40B4-BE49-F238E27FC236}">
                  <a16:creationId xmlns:a16="http://schemas.microsoft.com/office/drawing/2014/main" id="{23CBF366-6011-E77F-9E1D-91D0773C39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310" y="2499742"/>
              <a:ext cx="4091178" cy="1930019"/>
            </a:xfrm>
            <a:prstGeom prst="rect">
              <a:avLst/>
            </a:prstGeom>
          </p:spPr>
        </p:pic>
        <p:sp>
          <p:nvSpPr>
            <p:cNvPr id="8" name="TextBox 7">
              <a:extLst>
                <a:ext uri="{FF2B5EF4-FFF2-40B4-BE49-F238E27FC236}">
                  <a16:creationId xmlns:a16="http://schemas.microsoft.com/office/drawing/2014/main" id="{23EAE65D-8B0C-CCBA-E849-CC5BE99577DE}"/>
                </a:ext>
              </a:extLst>
            </p:cNvPr>
            <p:cNvSpPr txBox="1"/>
            <p:nvPr/>
          </p:nvSpPr>
          <p:spPr>
            <a:xfrm>
              <a:off x="683568" y="2222838"/>
              <a:ext cx="718466" cy="338554"/>
            </a:xfrm>
            <a:prstGeom prst="rect">
              <a:avLst/>
            </a:prstGeom>
            <a:solidFill>
              <a:schemeClr val="bg1">
                <a:lumMod val="85000"/>
              </a:schemeClr>
            </a:solidFill>
          </p:spPr>
          <p:txBody>
            <a:bodyPr wrap="none" rtlCol="0">
              <a:spAutoFit/>
            </a:bodyPr>
            <a:lstStyle/>
            <a:p>
              <a:r>
                <a:rPr lang="en-DE" sz="1600" dirty="0">
                  <a:latin typeface="Tw Cen MT"/>
                  <a:cs typeface="Tw Cen MT"/>
                </a:rPr>
                <a:t>Stable</a:t>
              </a:r>
            </a:p>
          </p:txBody>
        </p:sp>
        <p:sp>
          <p:nvSpPr>
            <p:cNvPr id="10" name="TextBox 9">
              <a:extLst>
                <a:ext uri="{FF2B5EF4-FFF2-40B4-BE49-F238E27FC236}">
                  <a16:creationId xmlns:a16="http://schemas.microsoft.com/office/drawing/2014/main" id="{D90972DB-F366-CFF2-AEF1-AE988E64FBB0}"/>
                </a:ext>
              </a:extLst>
            </p:cNvPr>
            <p:cNvSpPr txBox="1"/>
            <p:nvPr/>
          </p:nvSpPr>
          <p:spPr>
            <a:xfrm>
              <a:off x="750730" y="4371950"/>
              <a:ext cx="7997734" cy="629215"/>
            </a:xfrm>
            <a:prstGeom prst="rect">
              <a:avLst/>
            </a:prstGeom>
          </p:spPr>
          <p:txBody>
            <a:bodyPr vert="horz" lIns="91440" tIns="45720" rIns="91440" bIns="45720" rtlCol="0" anchor="ctr"/>
            <a:lstStyle>
              <a:defPPr>
                <a:defRPr lang="de-DE"/>
              </a:defPPr>
              <a:lvl1pPr>
                <a:defRPr sz="1100">
                  <a:solidFill>
                    <a:schemeClr val="tx1">
                      <a:tint val="75000"/>
                    </a:schemeClr>
                  </a:solidFill>
                  <a:latin typeface="Tw Cen MT"/>
                  <a:cs typeface="Tw Cen MT"/>
                </a:defRPr>
              </a:lvl1pPr>
            </a:lstStyle>
            <a:p>
              <a:r>
                <a:rPr lang="en-US" dirty="0">
                  <a:latin typeface="Tw Cen MT" charset="0"/>
                  <a:ea typeface="Tw Cen MT" charset="0"/>
                  <a:cs typeface="Tw Cen MT" charset="0"/>
                </a:rPr>
                <a:t>G. </a:t>
              </a:r>
              <a:r>
                <a:rPr lang="en-US" dirty="0" err="1">
                  <a:latin typeface="Tw Cen MT" charset="0"/>
                  <a:ea typeface="Tw Cen MT" charset="0"/>
                  <a:cs typeface="Tw Cen MT" charset="0"/>
                </a:rPr>
                <a:t>Korol</a:t>
              </a:r>
              <a:r>
                <a:rPr lang="en-US" dirty="0">
                  <a:latin typeface="Tw Cen MT" charset="0"/>
                  <a:ea typeface="Tw Cen MT" charset="0"/>
                  <a:cs typeface="Tw Cen MT" charset="0"/>
                </a:rPr>
                <a:t>, M. G. Jordan, M. B. </a:t>
              </a:r>
              <a:r>
                <a:rPr lang="en-US" dirty="0" err="1">
                  <a:latin typeface="Tw Cen MT" charset="0"/>
                  <a:ea typeface="Tw Cen MT" charset="0"/>
                  <a:cs typeface="Tw Cen MT" charset="0"/>
                </a:rPr>
                <a:t>Rutzig</a:t>
              </a:r>
              <a:r>
                <a:rPr lang="en-US" dirty="0">
                  <a:latin typeface="Tw Cen MT" charset="0"/>
                  <a:ea typeface="Tw Cen MT" charset="0"/>
                  <a:cs typeface="Tw Cen MT" charset="0"/>
                </a:rPr>
                <a:t>, J. Castrillon, A. C.  Schneider Beck, “"Design Space Exploration for CNN Offloading to FPGAs at the Edge", ISVLSI 2023</a:t>
              </a:r>
              <a:endParaRPr lang="en-DE" dirty="0"/>
            </a:p>
          </p:txBody>
        </p:sp>
      </p:grpSp>
    </p:spTree>
    <p:extLst>
      <p:ext uri="{BB962C8B-B14F-4D97-AF65-F5344CB8AC3E}">
        <p14:creationId xmlns:p14="http://schemas.microsoft.com/office/powerpoint/2010/main" val="180286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B28F08-8DA7-4149-4D7B-77A2D7ABB798}"/>
              </a:ext>
            </a:extLst>
          </p:cNvPr>
          <p:cNvSpPr>
            <a:spLocks noGrp="1"/>
          </p:cNvSpPr>
          <p:nvPr>
            <p:ph type="body" sz="quarter" idx="12"/>
          </p:nvPr>
        </p:nvSpPr>
        <p:spPr/>
        <p:txBody>
          <a:bodyPr/>
          <a:lstStyle/>
          <a:p>
            <a:r>
              <a:rPr lang="en-US" dirty="0"/>
              <a:t>Higher abstractions and data layout</a:t>
            </a:r>
          </a:p>
        </p:txBody>
      </p:sp>
      <p:sp>
        <p:nvSpPr>
          <p:cNvPr id="3" name="Content Placeholder 2">
            <a:extLst>
              <a:ext uri="{FF2B5EF4-FFF2-40B4-BE49-F238E27FC236}">
                <a16:creationId xmlns:a16="http://schemas.microsoft.com/office/drawing/2014/main" id="{4F39B9F5-3F07-F72E-DB2F-8E4162F2BD19}"/>
              </a:ext>
            </a:extLst>
          </p:cNvPr>
          <p:cNvSpPr>
            <a:spLocks noGrp="1"/>
          </p:cNvSpPr>
          <p:nvPr>
            <p:ph sz="quarter" idx="14"/>
          </p:nvPr>
        </p:nvSpPr>
        <p:spPr/>
        <p:txBody>
          <a:bodyPr/>
          <a:lstStyle/>
          <a:p>
            <a:r>
              <a:rPr lang="en-US" dirty="0"/>
              <a:t>The case of racetrack memories (RTMs)</a:t>
            </a:r>
          </a:p>
          <a:p>
            <a:pPr lvl="1"/>
            <a:r>
              <a:rPr lang="en-DE" dirty="0"/>
              <a:t>Density of DRAM &amp; size/latency of SRAM!</a:t>
            </a:r>
          </a:p>
          <a:p>
            <a:pPr lvl="1"/>
            <a:r>
              <a:rPr lang="en-DE" dirty="0"/>
              <a:t>Memory cell stores up to 100 bit sequentially (in tracks)</a:t>
            </a:r>
          </a:p>
          <a:p>
            <a:pPr lvl="1"/>
            <a:r>
              <a:rPr lang="en-DE" dirty="0"/>
              <a:t>Latency highly depends on allocation and address traces</a:t>
            </a:r>
          </a:p>
          <a:p>
            <a:pPr marL="0" indent="0">
              <a:buNone/>
            </a:pPr>
            <a:endParaRPr lang="en-DE" dirty="0"/>
          </a:p>
          <a:p>
            <a:endParaRPr lang="en-DE" dirty="0"/>
          </a:p>
          <a:p>
            <a:pPr lvl="1"/>
            <a:endParaRPr lang="en-US" dirty="0"/>
          </a:p>
        </p:txBody>
      </p:sp>
      <p:sp>
        <p:nvSpPr>
          <p:cNvPr id="4" name="Slide Number Placeholder 3">
            <a:extLst>
              <a:ext uri="{FF2B5EF4-FFF2-40B4-BE49-F238E27FC236}">
                <a16:creationId xmlns:a16="http://schemas.microsoft.com/office/drawing/2014/main" id="{4D37F706-ADCE-305A-DE4F-00964790A782}"/>
              </a:ext>
            </a:extLst>
          </p:cNvPr>
          <p:cNvSpPr>
            <a:spLocks noGrp="1"/>
          </p:cNvSpPr>
          <p:nvPr>
            <p:ph type="sldNum" sz="quarter" idx="4"/>
          </p:nvPr>
        </p:nvSpPr>
        <p:spPr/>
        <p:txBody>
          <a:bodyPr/>
          <a:lstStyle/>
          <a:p>
            <a:pPr>
              <a:defRPr/>
            </a:pPr>
            <a:fld id="{2DA1BE7D-6820-4450-ACB1-CA4C41F17A73}" type="slidenum">
              <a:rPr lang="en-US" smtClean="0"/>
              <a:pPr>
                <a:defRPr/>
              </a:pPr>
              <a:t>24</a:t>
            </a:fld>
            <a:endParaRPr lang="en-US" dirty="0"/>
          </a:p>
        </p:txBody>
      </p:sp>
      <p:sp>
        <p:nvSpPr>
          <p:cNvPr id="5" name="Footer Placeholder 4">
            <a:extLst>
              <a:ext uri="{FF2B5EF4-FFF2-40B4-BE49-F238E27FC236}">
                <a16:creationId xmlns:a16="http://schemas.microsoft.com/office/drawing/2014/main" id="{BAB6D935-8322-76D8-35A0-0D3A5E4B9A31}"/>
              </a:ext>
            </a:extLst>
          </p:cNvPr>
          <p:cNvSpPr>
            <a:spLocks noGrp="1"/>
          </p:cNvSpPr>
          <p:nvPr>
            <p:ph type="ftr" sz="quarter" idx="3"/>
          </p:nvPr>
        </p:nvSpPr>
        <p:spPr/>
        <p:txBody>
          <a:bodyPr/>
          <a:lstStyle/>
          <a:p>
            <a:r>
              <a:rPr lang="en-US"/>
              <a:t>© Prof. J. Castrillon. Keynote, CODAI 2023</a:t>
            </a:r>
            <a:endParaRPr lang="en-US" dirty="0"/>
          </a:p>
        </p:txBody>
      </p:sp>
      <p:pic>
        <p:nvPicPr>
          <p:cNvPr id="6" name="Picture 5">
            <a:extLst>
              <a:ext uri="{FF2B5EF4-FFF2-40B4-BE49-F238E27FC236}">
                <a16:creationId xmlns:a16="http://schemas.microsoft.com/office/drawing/2014/main" id="{D458C1E5-7772-1BE3-4C2A-6A5677546E6F}"/>
              </a:ext>
            </a:extLst>
          </p:cNvPr>
          <p:cNvPicPr>
            <a:picLocks noChangeAspect="1"/>
          </p:cNvPicPr>
          <p:nvPr/>
        </p:nvPicPr>
        <p:blipFill rotWithShape="1">
          <a:blip r:embed="rId2"/>
          <a:srcRect l="71281" t="52677" b="27191"/>
          <a:stretch/>
        </p:blipFill>
        <p:spPr>
          <a:xfrm>
            <a:off x="6689073" y="995085"/>
            <a:ext cx="1239553" cy="983238"/>
          </a:xfrm>
          <a:prstGeom prst="rect">
            <a:avLst/>
          </a:prstGeom>
        </p:spPr>
      </p:pic>
      <p:pic>
        <p:nvPicPr>
          <p:cNvPr id="7" name="Picture 6">
            <a:extLst>
              <a:ext uri="{FF2B5EF4-FFF2-40B4-BE49-F238E27FC236}">
                <a16:creationId xmlns:a16="http://schemas.microsoft.com/office/drawing/2014/main" id="{05C032AC-1D3C-836D-2ECB-32AF81B64E52}"/>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l="2678" t="2222" r="5206" b="4445"/>
          <a:stretch/>
        </p:blipFill>
        <p:spPr>
          <a:xfrm>
            <a:off x="7953016" y="884458"/>
            <a:ext cx="830227" cy="1165181"/>
          </a:xfrm>
          <a:prstGeom prst="rect">
            <a:avLst/>
          </a:prstGeom>
        </p:spPr>
      </p:pic>
      <p:grpSp>
        <p:nvGrpSpPr>
          <p:cNvPr id="11" name="Group 10">
            <a:extLst>
              <a:ext uri="{FF2B5EF4-FFF2-40B4-BE49-F238E27FC236}">
                <a16:creationId xmlns:a16="http://schemas.microsoft.com/office/drawing/2014/main" id="{1554CF41-112E-78C2-96AE-14AB6167A511}"/>
              </a:ext>
            </a:extLst>
          </p:cNvPr>
          <p:cNvGrpSpPr/>
          <p:nvPr/>
        </p:nvGrpSpPr>
        <p:grpSpPr>
          <a:xfrm>
            <a:off x="583206" y="2345601"/>
            <a:ext cx="7993135" cy="2530405"/>
            <a:chOff x="583206" y="2345601"/>
            <a:chExt cx="7993135" cy="2530405"/>
          </a:xfrm>
        </p:grpSpPr>
        <p:sp>
          <p:nvSpPr>
            <p:cNvPr id="8" name="Rectangle 7">
              <a:extLst>
                <a:ext uri="{FF2B5EF4-FFF2-40B4-BE49-F238E27FC236}">
                  <a16:creationId xmlns:a16="http://schemas.microsoft.com/office/drawing/2014/main" id="{6575EAA9-9D2A-2C9A-6AC0-FAB7F44E4B0C}"/>
                </a:ext>
              </a:extLst>
            </p:cNvPr>
            <p:cNvSpPr/>
            <p:nvPr/>
          </p:nvSpPr>
          <p:spPr>
            <a:xfrm>
              <a:off x="583206" y="4155926"/>
              <a:ext cx="7993135" cy="720080"/>
            </a:xfrm>
            <a:prstGeom prst="rect">
              <a:avLst/>
            </a:prstGeom>
          </p:spPr>
          <p:txBody>
            <a:bodyPr vert="horz" lIns="91440" tIns="45720" rIns="91440" bIns="45720" rtlCol="0" anchor="ctr"/>
            <a:lstStyle/>
            <a:p>
              <a:r>
                <a:rPr lang="en-GB" sz="1100" dirty="0">
                  <a:solidFill>
                    <a:schemeClr val="bg1">
                      <a:lumMod val="50000"/>
                    </a:schemeClr>
                  </a:solidFill>
                  <a:latin typeface="Tw Cen MT"/>
                  <a:cs typeface="Tw Cen MT"/>
                </a:rPr>
                <a:t>Khan, et al. "</a:t>
              </a:r>
              <a:r>
                <a:rPr lang="en-GB" sz="1100" dirty="0" err="1">
                  <a:solidFill>
                    <a:schemeClr val="bg1">
                      <a:lumMod val="50000"/>
                    </a:schemeClr>
                  </a:solidFill>
                  <a:latin typeface="Tw Cen MT"/>
                  <a:cs typeface="Tw Cen MT"/>
                </a:rPr>
                <a:t>RTSim</a:t>
              </a:r>
              <a:r>
                <a:rPr lang="en-GB" sz="1100" dirty="0">
                  <a:solidFill>
                    <a:schemeClr val="bg1">
                      <a:lumMod val="50000"/>
                    </a:schemeClr>
                  </a:solidFill>
                  <a:latin typeface="Tw Cen MT"/>
                  <a:cs typeface="Tw Cen MT"/>
                </a:rPr>
                <a:t>: A Cycle-accurate Simulator for Racetrack Memories", In IEEE Computer Architecture Letters, 2019</a:t>
              </a:r>
            </a:p>
            <a:p>
              <a:r>
                <a:rPr lang="en-GB" sz="1100" dirty="0">
                  <a:solidFill>
                    <a:schemeClr val="tx1">
                      <a:tint val="75000"/>
                    </a:schemeClr>
                  </a:solidFill>
                  <a:latin typeface="Tw Cen MT"/>
                </a:rPr>
                <a:t>R. </a:t>
              </a:r>
              <a:r>
                <a:rPr lang="en-GB" sz="1100" dirty="0" err="1">
                  <a:solidFill>
                    <a:schemeClr val="tx1">
                      <a:tint val="75000"/>
                    </a:schemeClr>
                  </a:solidFill>
                  <a:latin typeface="Tw Cen MT"/>
                </a:rPr>
                <a:t>Bläsing</a:t>
              </a:r>
              <a:r>
                <a:rPr lang="en-GB" sz="1100" dirty="0">
                  <a:solidFill>
                    <a:schemeClr val="tx1">
                      <a:tint val="75000"/>
                    </a:schemeClr>
                  </a:solidFill>
                  <a:latin typeface="Tw Cen MT"/>
                </a:rPr>
                <a:t>, et al. "Magnetic Racetrack Memory: From Physics to the Cusp of Applications within a Decade", In Proceedings of the IEEE, vol. 108, no. 8, pp. 1303-1321, Mar 2020.</a:t>
              </a:r>
            </a:p>
          </p:txBody>
        </p:sp>
        <p:pic>
          <p:nvPicPr>
            <p:cNvPr id="9" name="Picture 8">
              <a:extLst>
                <a:ext uri="{FF2B5EF4-FFF2-40B4-BE49-F238E27FC236}">
                  <a16:creationId xmlns:a16="http://schemas.microsoft.com/office/drawing/2014/main" id="{1E14B6D0-DCAE-F47A-B3DF-A4AC1A77A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0220" y="2345601"/>
              <a:ext cx="4078124" cy="1809901"/>
            </a:xfrm>
            <a:prstGeom prst="rect">
              <a:avLst/>
            </a:prstGeom>
          </p:spPr>
        </p:pic>
        <p:pic>
          <p:nvPicPr>
            <p:cNvPr id="10" name="Picture 9">
              <a:extLst>
                <a:ext uri="{FF2B5EF4-FFF2-40B4-BE49-F238E27FC236}">
                  <a16:creationId xmlns:a16="http://schemas.microsoft.com/office/drawing/2014/main" id="{BE2B2E18-A402-63EC-95CB-438EC1EA07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608" y="2435127"/>
              <a:ext cx="2484556" cy="1630848"/>
            </a:xfrm>
            <a:prstGeom prst="rect">
              <a:avLst/>
            </a:prstGeom>
          </p:spPr>
        </p:pic>
      </p:grpSp>
    </p:spTree>
    <p:extLst>
      <p:ext uri="{BB962C8B-B14F-4D97-AF65-F5344CB8AC3E}">
        <p14:creationId xmlns:p14="http://schemas.microsoft.com/office/powerpoint/2010/main" val="423187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205D8C-607D-16F4-4477-CDD906A9AF64}"/>
              </a:ext>
            </a:extLst>
          </p:cNvPr>
          <p:cNvSpPr>
            <a:spLocks noGrp="1"/>
          </p:cNvSpPr>
          <p:nvPr>
            <p:ph type="body" sz="quarter" idx="12"/>
          </p:nvPr>
        </p:nvSpPr>
        <p:spPr/>
        <p:txBody>
          <a:bodyPr/>
          <a:lstStyle/>
          <a:p>
            <a:r>
              <a:rPr lang="en-US" dirty="0"/>
              <a:t>Tensor contractions on RTMs</a:t>
            </a:r>
          </a:p>
        </p:txBody>
      </p:sp>
      <p:sp>
        <p:nvSpPr>
          <p:cNvPr id="3" name="Content Placeholder 2">
            <a:extLst>
              <a:ext uri="{FF2B5EF4-FFF2-40B4-BE49-F238E27FC236}">
                <a16:creationId xmlns:a16="http://schemas.microsoft.com/office/drawing/2014/main" id="{B9AFBC96-EBC4-56DD-EC3A-D76C74BAD763}"/>
              </a:ext>
            </a:extLst>
          </p:cNvPr>
          <p:cNvSpPr>
            <a:spLocks noGrp="1"/>
          </p:cNvSpPr>
          <p:nvPr>
            <p:ph sz="quarter" idx="14"/>
          </p:nvPr>
        </p:nvSpPr>
        <p:spPr/>
        <p:txBody>
          <a:bodyPr/>
          <a:lstStyle/>
          <a:p>
            <a:r>
              <a:rPr lang="en-US" dirty="0"/>
              <a:t>Consecutive accesses can be pre-shifted</a:t>
            </a:r>
          </a:p>
          <a:p>
            <a:r>
              <a:rPr lang="en-US" dirty="0"/>
              <a:t>Zig-zagging: Avoid “rewinding the tape”</a:t>
            </a:r>
          </a:p>
        </p:txBody>
      </p:sp>
      <p:sp>
        <p:nvSpPr>
          <p:cNvPr id="4" name="Slide Number Placeholder 3">
            <a:extLst>
              <a:ext uri="{FF2B5EF4-FFF2-40B4-BE49-F238E27FC236}">
                <a16:creationId xmlns:a16="http://schemas.microsoft.com/office/drawing/2014/main" id="{914BD14B-2FDA-BA24-6666-455C92F36D7F}"/>
              </a:ext>
            </a:extLst>
          </p:cNvPr>
          <p:cNvSpPr>
            <a:spLocks noGrp="1"/>
          </p:cNvSpPr>
          <p:nvPr>
            <p:ph type="sldNum" sz="quarter" idx="4"/>
          </p:nvPr>
        </p:nvSpPr>
        <p:spPr/>
        <p:txBody>
          <a:bodyPr/>
          <a:lstStyle/>
          <a:p>
            <a:pPr>
              <a:defRPr/>
            </a:pPr>
            <a:fld id="{2DA1BE7D-6820-4450-ACB1-CA4C41F17A73}" type="slidenum">
              <a:rPr lang="en-US" smtClean="0"/>
              <a:pPr>
                <a:defRPr/>
              </a:pPr>
              <a:t>25</a:t>
            </a:fld>
            <a:endParaRPr lang="en-US" dirty="0"/>
          </a:p>
        </p:txBody>
      </p:sp>
      <p:sp>
        <p:nvSpPr>
          <p:cNvPr id="5" name="Footer Placeholder 4">
            <a:extLst>
              <a:ext uri="{FF2B5EF4-FFF2-40B4-BE49-F238E27FC236}">
                <a16:creationId xmlns:a16="http://schemas.microsoft.com/office/drawing/2014/main" id="{FC0E4F12-E112-3DFC-FD39-B0016EF6F2D2}"/>
              </a:ext>
            </a:extLst>
          </p:cNvPr>
          <p:cNvSpPr>
            <a:spLocks noGrp="1"/>
          </p:cNvSpPr>
          <p:nvPr>
            <p:ph type="ftr" sz="quarter" idx="3"/>
          </p:nvPr>
        </p:nvSpPr>
        <p:spPr/>
        <p:txBody>
          <a:bodyPr/>
          <a:lstStyle/>
          <a:p>
            <a:r>
              <a:rPr lang="en-US"/>
              <a:t>© Prof. J. Castrillon. Keynote, CODAI 2023</a:t>
            </a:r>
            <a:endParaRPr lang="en-US" dirty="0"/>
          </a:p>
        </p:txBody>
      </p:sp>
      <p:pic>
        <p:nvPicPr>
          <p:cNvPr id="6" name="Picture 5">
            <a:extLst>
              <a:ext uri="{FF2B5EF4-FFF2-40B4-BE49-F238E27FC236}">
                <a16:creationId xmlns:a16="http://schemas.microsoft.com/office/drawing/2014/main" id="{8A04EAD1-9BD5-BA41-69D8-AF3DE0E29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089" y="1735145"/>
            <a:ext cx="6607822" cy="2951906"/>
          </a:xfrm>
          <a:prstGeom prst="rect">
            <a:avLst/>
          </a:prstGeom>
          <a:solidFill>
            <a:schemeClr val="bg1"/>
          </a:solidFill>
        </p:spPr>
      </p:pic>
    </p:spTree>
    <p:extLst>
      <p:ext uri="{BB962C8B-B14F-4D97-AF65-F5344CB8AC3E}">
        <p14:creationId xmlns:p14="http://schemas.microsoft.com/office/powerpoint/2010/main" val="34505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Latency comparison vs SRAM</a:t>
            </a:r>
          </a:p>
        </p:txBody>
      </p:sp>
      <p:sp>
        <p:nvSpPr>
          <p:cNvPr id="3" name="Content Placeholder 2"/>
          <p:cNvSpPr>
            <a:spLocks noGrp="1"/>
          </p:cNvSpPr>
          <p:nvPr>
            <p:ph sz="quarter" idx="14"/>
          </p:nvPr>
        </p:nvSpPr>
        <p:spPr/>
        <p:txBody>
          <a:bodyPr/>
          <a:lstStyle/>
          <a:p>
            <a:r>
              <a:rPr lang="en-US" dirty="0"/>
              <a:t>Un-optimized and naïve mapping: Even worse latency than SRAM</a:t>
            </a:r>
          </a:p>
          <a:p>
            <a:r>
              <a:rPr lang="en-US" b="1" dirty="0"/>
              <a:t>24% faster</a:t>
            </a:r>
            <a:r>
              <a:rPr lang="en-US" dirty="0"/>
              <a:t> (even with very conservative circuit simulation)</a:t>
            </a:r>
          </a:p>
        </p:txBody>
      </p:sp>
      <p:sp>
        <p:nvSpPr>
          <p:cNvPr id="4" name="Slide Number Placeholder 3"/>
          <p:cNvSpPr>
            <a:spLocks noGrp="1"/>
          </p:cNvSpPr>
          <p:nvPr>
            <p:ph type="sldNum" sz="quarter" idx="4"/>
          </p:nvPr>
        </p:nvSpPr>
        <p:spPr/>
        <p:txBody>
          <a:bodyPr/>
          <a:lstStyle/>
          <a:p>
            <a:pPr>
              <a:defRPr/>
            </a:pPr>
            <a:fld id="{2DA1BE7D-6820-4450-ACB1-CA4C41F17A73}" type="slidenum">
              <a:rPr lang="en-US" smtClean="0"/>
              <a:pPr>
                <a:defRPr/>
              </a:pPr>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1923678"/>
            <a:ext cx="9144000" cy="2132982"/>
          </a:xfrm>
          <a:prstGeom prst="rect">
            <a:avLst/>
          </a:prstGeom>
        </p:spPr>
      </p:pic>
      <p:sp>
        <p:nvSpPr>
          <p:cNvPr id="6" name="Footer Placeholder 5">
            <a:extLst>
              <a:ext uri="{FF2B5EF4-FFF2-40B4-BE49-F238E27FC236}">
                <a16:creationId xmlns:a16="http://schemas.microsoft.com/office/drawing/2014/main" id="{A475C56E-8981-B34A-82C5-C89E45495D11}"/>
              </a:ext>
            </a:extLst>
          </p:cNvPr>
          <p:cNvSpPr>
            <a:spLocks noGrp="1"/>
          </p:cNvSpPr>
          <p:nvPr>
            <p:ph type="ftr" sz="quarter" idx="3"/>
          </p:nvPr>
        </p:nvSpPr>
        <p:spPr/>
        <p:txBody>
          <a:bodyPr/>
          <a:lstStyle/>
          <a:p>
            <a:r>
              <a:rPr lang="en-US"/>
              <a:t>© Prof. J. Castrillon. Keynote, CODAI 2023</a:t>
            </a:r>
            <a:endParaRPr lang="en-US" dirty="0"/>
          </a:p>
        </p:txBody>
      </p:sp>
      <p:sp>
        <p:nvSpPr>
          <p:cNvPr id="8" name="Rectangle 7">
            <a:extLst>
              <a:ext uri="{FF2B5EF4-FFF2-40B4-BE49-F238E27FC236}">
                <a16:creationId xmlns:a16="http://schemas.microsoft.com/office/drawing/2014/main" id="{70726A2B-39E0-FB42-AECE-C9653118557E}"/>
              </a:ext>
            </a:extLst>
          </p:cNvPr>
          <p:cNvSpPr/>
          <p:nvPr/>
        </p:nvSpPr>
        <p:spPr>
          <a:xfrm>
            <a:off x="503268" y="4316492"/>
            <a:ext cx="8640732" cy="415498"/>
          </a:xfrm>
          <a:prstGeom prst="rect">
            <a:avLst/>
          </a:prstGeom>
          <a:noFill/>
        </p:spPr>
        <p:txBody>
          <a:bodyPr wrap="square" rtlCol="0">
            <a:spAutoFit/>
          </a:bodyPr>
          <a:lstStyle/>
          <a:p>
            <a:r>
              <a:rPr lang="en-US" sz="1050" dirty="0">
                <a:solidFill>
                  <a:schemeClr val="bg1">
                    <a:lumMod val="50000"/>
                  </a:schemeClr>
                </a:solidFill>
                <a:latin typeface="Tw Cen MT"/>
                <a:cs typeface="Tw Cen MT"/>
              </a:rPr>
              <a:t>A. A. Khan, et al,  "Optimizing Tensor Contractions for Embedded Devices with Racetrack Memory Scratch-Pads”, LCTES’19,  pp. 5-18,  2019</a:t>
            </a:r>
          </a:p>
          <a:p>
            <a:r>
              <a:rPr lang="en-US" sz="1050" dirty="0">
                <a:solidFill>
                  <a:schemeClr val="bg1">
                    <a:lumMod val="50000"/>
                  </a:schemeClr>
                </a:solidFill>
                <a:latin typeface="Tw Cen MT"/>
                <a:cs typeface="Tw Cen MT"/>
              </a:rPr>
              <a:t>A. A. Khan, et al.  “Optimizing Tensor Contractions for Embedded Devices with Racetrack and DRAM Memories”. ACM TECS 2020</a:t>
            </a:r>
          </a:p>
        </p:txBody>
      </p:sp>
    </p:spTree>
    <p:extLst>
      <p:ext uri="{BB962C8B-B14F-4D97-AF65-F5344CB8AC3E}">
        <p14:creationId xmlns:p14="http://schemas.microsoft.com/office/powerpoint/2010/main" val="465644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Energy comparison vs SRAM</a:t>
            </a:r>
          </a:p>
        </p:txBody>
      </p:sp>
      <p:sp>
        <p:nvSpPr>
          <p:cNvPr id="3" name="Content Placeholder 2"/>
          <p:cNvSpPr>
            <a:spLocks noGrp="1"/>
          </p:cNvSpPr>
          <p:nvPr>
            <p:ph sz="quarter" idx="14"/>
          </p:nvPr>
        </p:nvSpPr>
        <p:spPr/>
        <p:txBody>
          <a:bodyPr/>
          <a:lstStyle/>
          <a:p>
            <a:r>
              <a:rPr lang="en-US" dirty="0"/>
              <a:t>Higher savings due to less leakage power</a:t>
            </a:r>
          </a:p>
          <a:p>
            <a:r>
              <a:rPr lang="en-US" b="1" dirty="0"/>
              <a:t>74% less energy</a:t>
            </a:r>
            <a:r>
              <a:rPr lang="en-US" dirty="0"/>
              <a:t> (in addition to savings due to DRAM placement)</a:t>
            </a:r>
          </a:p>
        </p:txBody>
      </p:sp>
      <p:sp>
        <p:nvSpPr>
          <p:cNvPr id="4" name="Slide Number Placeholder 3"/>
          <p:cNvSpPr>
            <a:spLocks noGrp="1"/>
          </p:cNvSpPr>
          <p:nvPr>
            <p:ph type="sldNum" sz="quarter" idx="4"/>
          </p:nvPr>
        </p:nvSpPr>
        <p:spPr/>
        <p:txBody>
          <a:bodyPr/>
          <a:lstStyle/>
          <a:p>
            <a:pPr>
              <a:defRPr/>
            </a:pPr>
            <a:fld id="{2DA1BE7D-6820-4450-ACB1-CA4C41F17A73}" type="slidenum">
              <a:rPr lang="en-US" smtClean="0"/>
              <a:pPr>
                <a:defRPr/>
              </a:pPr>
              <a:t>27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 y="1635646"/>
            <a:ext cx="9144000" cy="2679244"/>
          </a:xfrm>
          <a:prstGeom prst="rect">
            <a:avLst/>
          </a:prstGeom>
        </p:spPr>
      </p:pic>
      <p:sp>
        <p:nvSpPr>
          <p:cNvPr id="5" name="Footer Placeholder 4">
            <a:extLst>
              <a:ext uri="{FF2B5EF4-FFF2-40B4-BE49-F238E27FC236}">
                <a16:creationId xmlns:a16="http://schemas.microsoft.com/office/drawing/2014/main" id="{99C3B2A0-1E0D-0B46-AD1D-CE0D989216B7}"/>
              </a:ext>
            </a:extLst>
          </p:cNvPr>
          <p:cNvSpPr>
            <a:spLocks noGrp="1"/>
          </p:cNvSpPr>
          <p:nvPr>
            <p:ph type="ftr" sz="quarter" idx="3"/>
          </p:nvPr>
        </p:nvSpPr>
        <p:spPr/>
        <p:txBody>
          <a:bodyPr/>
          <a:lstStyle/>
          <a:p>
            <a:r>
              <a:rPr lang="en-US"/>
              <a:t>© Prof. J. Castrillon. Keynote, CODAI 2023</a:t>
            </a:r>
            <a:endParaRPr lang="en-US" dirty="0"/>
          </a:p>
        </p:txBody>
      </p:sp>
      <p:sp>
        <p:nvSpPr>
          <p:cNvPr id="10" name="Rectangle 9">
            <a:extLst>
              <a:ext uri="{FF2B5EF4-FFF2-40B4-BE49-F238E27FC236}">
                <a16:creationId xmlns:a16="http://schemas.microsoft.com/office/drawing/2014/main" id="{734CFA10-5505-704A-906C-0D364ADE1A5D}"/>
              </a:ext>
            </a:extLst>
          </p:cNvPr>
          <p:cNvSpPr/>
          <p:nvPr/>
        </p:nvSpPr>
        <p:spPr>
          <a:xfrm>
            <a:off x="503268" y="4316492"/>
            <a:ext cx="8640732" cy="415498"/>
          </a:xfrm>
          <a:prstGeom prst="rect">
            <a:avLst/>
          </a:prstGeom>
          <a:noFill/>
        </p:spPr>
        <p:txBody>
          <a:bodyPr wrap="square" rtlCol="0">
            <a:spAutoFit/>
          </a:bodyPr>
          <a:lstStyle/>
          <a:p>
            <a:r>
              <a:rPr lang="en-US" sz="1050" dirty="0">
                <a:solidFill>
                  <a:schemeClr val="bg1">
                    <a:lumMod val="50000"/>
                  </a:schemeClr>
                </a:solidFill>
                <a:latin typeface="Tw Cen MT"/>
                <a:cs typeface="Tw Cen MT"/>
              </a:rPr>
              <a:t>A. A. Khan, et al,  "Optimizing Tensor Contractions for Embedded Devices with Racetrack Memory Scratch-Pads”, LCTES’19,  pp. 5-18,  2019</a:t>
            </a:r>
          </a:p>
          <a:p>
            <a:r>
              <a:rPr lang="en-US" sz="1050" dirty="0">
                <a:solidFill>
                  <a:schemeClr val="bg1">
                    <a:lumMod val="50000"/>
                  </a:schemeClr>
                </a:solidFill>
                <a:latin typeface="Tw Cen MT"/>
                <a:cs typeface="Tw Cen MT"/>
              </a:rPr>
              <a:t>A. A. Khan, et al.  “Optimizing Tensor Contractions for Embedded Devices with Racetrack and DRAM Memories”. ACM TECS 2020</a:t>
            </a:r>
          </a:p>
        </p:txBody>
      </p:sp>
    </p:spTree>
    <p:extLst>
      <p:ext uri="{BB962C8B-B14F-4D97-AF65-F5344CB8AC3E}">
        <p14:creationId xmlns:p14="http://schemas.microsoft.com/office/powerpoint/2010/main" val="2648712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D7F87C-6D81-5D48-A3BF-6DF72E5F8E9E}"/>
              </a:ext>
            </a:extLst>
          </p:cNvPr>
          <p:cNvSpPr>
            <a:spLocks noGrp="1"/>
          </p:cNvSpPr>
          <p:nvPr>
            <p:ph type="body" sz="quarter" idx="12"/>
          </p:nvPr>
        </p:nvSpPr>
        <p:spPr/>
        <p:txBody>
          <a:bodyPr/>
          <a:lstStyle/>
          <a:p>
            <a:r>
              <a:rPr lang="en-DE" dirty="0"/>
              <a:t>Generalization: Optimizations for RTM</a:t>
            </a:r>
          </a:p>
        </p:txBody>
      </p:sp>
      <p:sp>
        <p:nvSpPr>
          <p:cNvPr id="3" name="Content Placeholder 2">
            <a:extLst>
              <a:ext uri="{FF2B5EF4-FFF2-40B4-BE49-F238E27FC236}">
                <a16:creationId xmlns:a16="http://schemas.microsoft.com/office/drawing/2014/main" id="{D19074A8-EB8B-4545-88EB-E71DC4EF3F5B}"/>
              </a:ext>
            </a:extLst>
          </p:cNvPr>
          <p:cNvSpPr>
            <a:spLocks noGrp="1"/>
          </p:cNvSpPr>
          <p:nvPr>
            <p:ph sz="quarter" idx="14"/>
          </p:nvPr>
        </p:nvSpPr>
        <p:spPr>
          <a:xfrm>
            <a:off x="395288" y="915566"/>
            <a:ext cx="8732726" cy="3743994"/>
          </a:xfrm>
        </p:spPr>
        <p:txBody>
          <a:bodyPr/>
          <a:lstStyle/>
          <a:p>
            <a:r>
              <a:rPr lang="en-US" dirty="0"/>
              <a:t>Average improvements in performance (~20%) and energy consumption (~40%)</a:t>
            </a:r>
          </a:p>
          <a:p>
            <a:endParaRPr lang="en-DE" dirty="0"/>
          </a:p>
        </p:txBody>
      </p:sp>
      <p:sp>
        <p:nvSpPr>
          <p:cNvPr id="5" name="Footer Placeholder 4">
            <a:extLst>
              <a:ext uri="{FF2B5EF4-FFF2-40B4-BE49-F238E27FC236}">
                <a16:creationId xmlns:a16="http://schemas.microsoft.com/office/drawing/2014/main" id="{1B1034F2-618A-3E40-8081-4A9A84A010B5}"/>
              </a:ext>
            </a:extLst>
          </p:cNvPr>
          <p:cNvSpPr>
            <a:spLocks noGrp="1"/>
          </p:cNvSpPr>
          <p:nvPr>
            <p:ph type="ftr" sz="quarter" idx="3"/>
          </p:nvPr>
        </p:nvSpPr>
        <p:spPr/>
        <p:txBody>
          <a:bodyPr/>
          <a:lstStyle/>
          <a:p>
            <a:r>
              <a:rPr lang="en-US"/>
              <a:t>© Prof. J. Castrillon. Keynote, CODAI 2023</a:t>
            </a:r>
            <a:endParaRPr lang="en-US" dirty="0"/>
          </a:p>
        </p:txBody>
      </p:sp>
      <p:pic>
        <p:nvPicPr>
          <p:cNvPr id="6" name="Picture 5">
            <a:extLst>
              <a:ext uri="{FF2B5EF4-FFF2-40B4-BE49-F238E27FC236}">
                <a16:creationId xmlns:a16="http://schemas.microsoft.com/office/drawing/2014/main" id="{BF63866B-697E-AB44-8112-E571C5E23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 y="1396598"/>
            <a:ext cx="9144000" cy="2759326"/>
          </a:xfrm>
          <a:prstGeom prst="rect">
            <a:avLst/>
          </a:prstGeom>
        </p:spPr>
      </p:pic>
      <p:sp>
        <p:nvSpPr>
          <p:cNvPr id="4" name="Slide Number Placeholder 3">
            <a:extLst>
              <a:ext uri="{FF2B5EF4-FFF2-40B4-BE49-F238E27FC236}">
                <a16:creationId xmlns:a16="http://schemas.microsoft.com/office/drawing/2014/main" id="{5D0C4FA6-9C5F-F045-8346-C85A3DE8D80E}"/>
              </a:ext>
            </a:extLst>
          </p:cNvPr>
          <p:cNvSpPr>
            <a:spLocks noGrp="1"/>
          </p:cNvSpPr>
          <p:nvPr>
            <p:ph type="sldNum" sz="quarter" idx="4"/>
          </p:nvPr>
        </p:nvSpPr>
        <p:spPr/>
        <p:txBody>
          <a:bodyPr/>
          <a:lstStyle/>
          <a:p>
            <a:pPr>
              <a:defRPr/>
            </a:pPr>
            <a:fld id="{2DA1BE7D-6820-4450-ACB1-CA4C41F17A73}" type="slidenum">
              <a:rPr lang="en-US" smtClean="0"/>
              <a:pPr>
                <a:defRPr/>
              </a:pPr>
              <a:t>28</a:t>
            </a:fld>
            <a:endParaRPr lang="en-US" dirty="0"/>
          </a:p>
        </p:txBody>
      </p:sp>
      <p:sp>
        <p:nvSpPr>
          <p:cNvPr id="8" name="Rectangle 7">
            <a:extLst>
              <a:ext uri="{FF2B5EF4-FFF2-40B4-BE49-F238E27FC236}">
                <a16:creationId xmlns:a16="http://schemas.microsoft.com/office/drawing/2014/main" id="{CEF6331B-626E-3906-3C0D-3F5F7B11366C}"/>
              </a:ext>
            </a:extLst>
          </p:cNvPr>
          <p:cNvSpPr/>
          <p:nvPr/>
        </p:nvSpPr>
        <p:spPr>
          <a:xfrm>
            <a:off x="107504" y="4155925"/>
            <a:ext cx="8496944" cy="611337"/>
          </a:xfrm>
          <a:prstGeom prst="rect">
            <a:avLst/>
          </a:prstGeom>
        </p:spPr>
        <p:txBody>
          <a:bodyPr vert="horz" lIns="91440" tIns="45720" rIns="91440" bIns="45720" rtlCol="0" anchor="ctr"/>
          <a:lstStyle/>
          <a:p>
            <a:pPr>
              <a:spcBef>
                <a:spcPts val="300"/>
              </a:spcBef>
            </a:pPr>
            <a:r>
              <a:rPr lang="en-US" sz="1100" dirty="0">
                <a:solidFill>
                  <a:schemeClr val="tx1">
                    <a:tint val="75000"/>
                  </a:schemeClr>
                </a:solidFill>
                <a:latin typeface="Tw Cen MT"/>
              </a:rPr>
              <a:t>Khan, et al. "Polyhedral Compilation for Racetrack Memories”. IEEE TCAD 2020</a:t>
            </a:r>
          </a:p>
        </p:txBody>
      </p:sp>
    </p:spTree>
    <p:extLst>
      <p:ext uri="{BB962C8B-B14F-4D97-AF65-F5344CB8AC3E}">
        <p14:creationId xmlns:p14="http://schemas.microsoft.com/office/powerpoint/2010/main" val="4559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1384B6-47A0-8214-96D3-20FADD60878B}"/>
              </a:ext>
            </a:extLst>
          </p:cNvPr>
          <p:cNvSpPr>
            <a:spLocks noGrp="1"/>
          </p:cNvSpPr>
          <p:nvPr>
            <p:ph type="body" sz="quarter" idx="12"/>
          </p:nvPr>
        </p:nvSpPr>
        <p:spPr/>
        <p:txBody>
          <a:bodyPr/>
          <a:lstStyle/>
          <a:p>
            <a:r>
              <a:rPr lang="en-US" dirty="0"/>
              <a:t>Random forests: Irregular access patterns</a:t>
            </a:r>
          </a:p>
        </p:txBody>
      </p:sp>
      <p:sp>
        <p:nvSpPr>
          <p:cNvPr id="3" name="Content Placeholder 2">
            <a:extLst>
              <a:ext uri="{FF2B5EF4-FFF2-40B4-BE49-F238E27FC236}">
                <a16:creationId xmlns:a16="http://schemas.microsoft.com/office/drawing/2014/main" id="{6B6826C5-4071-33F9-61C9-9417B09F1652}"/>
              </a:ext>
            </a:extLst>
          </p:cNvPr>
          <p:cNvSpPr>
            <a:spLocks noGrp="1"/>
          </p:cNvSpPr>
          <p:nvPr>
            <p:ph sz="quarter" idx="14"/>
          </p:nvPr>
        </p:nvSpPr>
        <p:spPr>
          <a:xfrm>
            <a:off x="395289" y="915566"/>
            <a:ext cx="5040808" cy="3743994"/>
          </a:xfrm>
        </p:spPr>
        <p:txBody>
          <a:bodyPr/>
          <a:lstStyle/>
          <a:p>
            <a:r>
              <a:rPr lang="en-US" dirty="0"/>
              <a:t>RFs Popular for decision making @ the edge</a:t>
            </a:r>
          </a:p>
          <a:p>
            <a:r>
              <a:rPr lang="en-US" dirty="0"/>
              <a:t>Use training statistics for tree placement</a:t>
            </a:r>
          </a:p>
        </p:txBody>
      </p:sp>
      <p:sp>
        <p:nvSpPr>
          <p:cNvPr id="4" name="Slide Number Placeholder 3">
            <a:extLst>
              <a:ext uri="{FF2B5EF4-FFF2-40B4-BE49-F238E27FC236}">
                <a16:creationId xmlns:a16="http://schemas.microsoft.com/office/drawing/2014/main" id="{12A98AB6-12F5-7072-2833-18AF371D6E92}"/>
              </a:ext>
            </a:extLst>
          </p:cNvPr>
          <p:cNvSpPr>
            <a:spLocks noGrp="1"/>
          </p:cNvSpPr>
          <p:nvPr>
            <p:ph type="sldNum" sz="quarter" idx="4"/>
          </p:nvPr>
        </p:nvSpPr>
        <p:spPr/>
        <p:txBody>
          <a:bodyPr/>
          <a:lstStyle/>
          <a:p>
            <a:pPr>
              <a:defRPr/>
            </a:pPr>
            <a:fld id="{2DA1BE7D-6820-4450-ACB1-CA4C41F17A73}" type="slidenum">
              <a:rPr lang="en-US" smtClean="0"/>
              <a:pPr>
                <a:defRPr/>
              </a:pPr>
              <a:t>29</a:t>
            </a:fld>
            <a:endParaRPr lang="en-US" dirty="0"/>
          </a:p>
        </p:txBody>
      </p:sp>
      <p:sp>
        <p:nvSpPr>
          <p:cNvPr id="5" name="Footer Placeholder 4">
            <a:extLst>
              <a:ext uri="{FF2B5EF4-FFF2-40B4-BE49-F238E27FC236}">
                <a16:creationId xmlns:a16="http://schemas.microsoft.com/office/drawing/2014/main" id="{956D2B96-26A7-A379-4303-85041E180831}"/>
              </a:ext>
            </a:extLst>
          </p:cNvPr>
          <p:cNvSpPr>
            <a:spLocks noGrp="1"/>
          </p:cNvSpPr>
          <p:nvPr>
            <p:ph type="ftr" sz="quarter" idx="3"/>
          </p:nvPr>
        </p:nvSpPr>
        <p:spPr/>
        <p:txBody>
          <a:bodyPr/>
          <a:lstStyle/>
          <a:p>
            <a:r>
              <a:rPr lang="en-US"/>
              <a:t>© Prof. J. Castrillon. Keynote, CODAI 2023</a:t>
            </a:r>
            <a:endParaRPr lang="en-US" dirty="0"/>
          </a:p>
        </p:txBody>
      </p:sp>
      <p:pic>
        <p:nvPicPr>
          <p:cNvPr id="10" name="Picture 9">
            <a:extLst>
              <a:ext uri="{FF2B5EF4-FFF2-40B4-BE49-F238E27FC236}">
                <a16:creationId xmlns:a16="http://schemas.microsoft.com/office/drawing/2014/main" id="{5274CA1B-77E1-A09D-BA8D-4A01754A4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995686"/>
            <a:ext cx="7443354" cy="2982917"/>
          </a:xfrm>
          <a:prstGeom prst="rect">
            <a:avLst/>
          </a:prstGeom>
        </p:spPr>
      </p:pic>
      <p:pic>
        <p:nvPicPr>
          <p:cNvPr id="8" name="Picture 7">
            <a:extLst>
              <a:ext uri="{FF2B5EF4-FFF2-40B4-BE49-F238E27FC236}">
                <a16:creationId xmlns:a16="http://schemas.microsoft.com/office/drawing/2014/main" id="{69BAFD2E-BAC6-1520-8FFD-3B264CE41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4690" y="808014"/>
            <a:ext cx="3279310" cy="1557672"/>
          </a:xfrm>
          <a:prstGeom prst="rect">
            <a:avLst/>
          </a:prstGeom>
        </p:spPr>
      </p:pic>
      <p:sp>
        <p:nvSpPr>
          <p:cNvPr id="11" name="Rectangle 10">
            <a:extLst>
              <a:ext uri="{FF2B5EF4-FFF2-40B4-BE49-F238E27FC236}">
                <a16:creationId xmlns:a16="http://schemas.microsoft.com/office/drawing/2014/main" id="{DB0B95AA-3D2C-897E-D9C7-56E62AD1F00C}"/>
              </a:ext>
            </a:extLst>
          </p:cNvPr>
          <p:cNvSpPr/>
          <p:nvPr/>
        </p:nvSpPr>
        <p:spPr>
          <a:xfrm>
            <a:off x="5918442" y="2875807"/>
            <a:ext cx="3171806" cy="611337"/>
          </a:xfrm>
          <a:prstGeom prst="rect">
            <a:avLst/>
          </a:prstGeom>
        </p:spPr>
        <p:txBody>
          <a:bodyPr vert="horz" lIns="91440" tIns="45720" rIns="91440" bIns="45720" rtlCol="0" anchor="ctr"/>
          <a:lstStyle/>
          <a:p>
            <a:pPr>
              <a:spcBef>
                <a:spcPts val="300"/>
              </a:spcBef>
            </a:pPr>
            <a:r>
              <a:rPr lang="en-US" sz="1100" dirty="0">
                <a:solidFill>
                  <a:schemeClr val="tx1">
                    <a:tint val="75000"/>
                  </a:schemeClr>
                </a:solidFill>
                <a:latin typeface="Tw Cen MT"/>
              </a:rPr>
              <a:t>C. </a:t>
            </a:r>
            <a:r>
              <a:rPr lang="en-US" sz="1100" dirty="0" err="1">
                <a:solidFill>
                  <a:schemeClr val="tx1">
                    <a:tint val="75000"/>
                  </a:schemeClr>
                </a:solidFill>
                <a:latin typeface="Tw Cen MT"/>
              </a:rPr>
              <a:t>Hakert</a:t>
            </a:r>
            <a:r>
              <a:rPr lang="en-US" sz="1100" dirty="0">
                <a:solidFill>
                  <a:schemeClr val="tx1">
                    <a:tint val="75000"/>
                  </a:schemeClr>
                </a:solidFill>
                <a:latin typeface="Tw Cen MT"/>
              </a:rPr>
              <a:t>, “</a:t>
            </a:r>
            <a:r>
              <a:rPr lang="en-US" sz="1100" dirty="0" err="1">
                <a:solidFill>
                  <a:schemeClr val="tx1">
                    <a:tint val="75000"/>
                  </a:schemeClr>
                </a:solidFill>
                <a:latin typeface="Tw Cen MT"/>
              </a:rPr>
              <a:t>BLOwing</a:t>
            </a:r>
            <a:r>
              <a:rPr lang="en-US" sz="1100" dirty="0">
                <a:solidFill>
                  <a:schemeClr val="tx1">
                    <a:tint val="75000"/>
                  </a:schemeClr>
                </a:solidFill>
                <a:latin typeface="Tw Cen MT"/>
              </a:rPr>
              <a:t> Trees to the Ground: Layout Optimization of Decision Trees on Racetrack Memory”, DAC 2021</a:t>
            </a:r>
          </a:p>
        </p:txBody>
      </p:sp>
    </p:spTree>
    <p:extLst>
      <p:ext uri="{BB962C8B-B14F-4D97-AF65-F5344CB8AC3E}">
        <p14:creationId xmlns:p14="http://schemas.microsoft.com/office/powerpoint/2010/main" val="361656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259137-1B23-A1B6-E6CD-EA146F4CFE49}"/>
              </a:ext>
            </a:extLst>
          </p:cNvPr>
          <p:cNvSpPr>
            <a:spLocks noGrp="1"/>
          </p:cNvSpPr>
          <p:nvPr>
            <p:ph type="sldNum" sz="quarter" idx="11"/>
          </p:nvPr>
        </p:nvSpPr>
        <p:spPr/>
        <p:txBody>
          <a:bodyPr/>
          <a:lstStyle/>
          <a:p>
            <a:pPr>
              <a:defRPr/>
            </a:pPr>
            <a:fld id="{2DA1BE7D-6820-4450-ACB1-CA4C41F17A73}" type="slidenum">
              <a:rPr lang="en-US" smtClean="0"/>
              <a:pPr>
                <a:defRPr/>
              </a:pPr>
              <a:t>3</a:t>
            </a:fld>
            <a:endParaRPr lang="en-US" dirty="0"/>
          </a:p>
        </p:txBody>
      </p:sp>
      <p:sp>
        <p:nvSpPr>
          <p:cNvPr id="3" name="Text Placeholder 2">
            <a:extLst>
              <a:ext uri="{FF2B5EF4-FFF2-40B4-BE49-F238E27FC236}">
                <a16:creationId xmlns:a16="http://schemas.microsoft.com/office/drawing/2014/main" id="{87CA3429-F8C7-1CC1-8694-B03C109DE32B}"/>
              </a:ext>
            </a:extLst>
          </p:cNvPr>
          <p:cNvSpPr>
            <a:spLocks noGrp="1"/>
          </p:cNvSpPr>
          <p:nvPr>
            <p:ph type="body" sz="quarter" idx="12"/>
          </p:nvPr>
        </p:nvSpPr>
        <p:spPr/>
        <p:txBody>
          <a:bodyPr/>
          <a:lstStyle/>
          <a:p>
            <a:r>
              <a:rPr lang="en-US" dirty="0"/>
              <a:t>Emerging systems: Examples</a:t>
            </a:r>
          </a:p>
        </p:txBody>
      </p:sp>
      <p:sp>
        <p:nvSpPr>
          <p:cNvPr id="4" name="Footer Placeholder 3">
            <a:extLst>
              <a:ext uri="{FF2B5EF4-FFF2-40B4-BE49-F238E27FC236}">
                <a16:creationId xmlns:a16="http://schemas.microsoft.com/office/drawing/2014/main" id="{331B5246-8077-6CE8-1EFF-70DEC48195B8}"/>
              </a:ext>
            </a:extLst>
          </p:cNvPr>
          <p:cNvSpPr>
            <a:spLocks noGrp="1"/>
          </p:cNvSpPr>
          <p:nvPr>
            <p:ph type="ftr" sz="quarter" idx="3"/>
          </p:nvPr>
        </p:nvSpPr>
        <p:spPr/>
        <p:txBody>
          <a:bodyPr/>
          <a:lstStyle/>
          <a:p>
            <a:r>
              <a:rPr lang="en-US"/>
              <a:t>© Prof. J. Castrillon. Keynote, CODAI 2023</a:t>
            </a:r>
            <a:endParaRPr lang="en-US" dirty="0"/>
          </a:p>
        </p:txBody>
      </p:sp>
      <p:grpSp>
        <p:nvGrpSpPr>
          <p:cNvPr id="14" name="Group 13">
            <a:extLst>
              <a:ext uri="{FF2B5EF4-FFF2-40B4-BE49-F238E27FC236}">
                <a16:creationId xmlns:a16="http://schemas.microsoft.com/office/drawing/2014/main" id="{A6B37A32-41FF-4AFB-3396-2617A536F2C1}"/>
              </a:ext>
            </a:extLst>
          </p:cNvPr>
          <p:cNvGrpSpPr/>
          <p:nvPr/>
        </p:nvGrpSpPr>
        <p:grpSpPr>
          <a:xfrm>
            <a:off x="250456" y="975210"/>
            <a:ext cx="3831387" cy="1792384"/>
            <a:chOff x="250456" y="975210"/>
            <a:chExt cx="3831387" cy="1792384"/>
          </a:xfrm>
        </p:grpSpPr>
        <p:pic>
          <p:nvPicPr>
            <p:cNvPr id="1026" name="Picture 2">
              <a:extLst>
                <a:ext uri="{FF2B5EF4-FFF2-40B4-BE49-F238E27FC236}">
                  <a16:creationId xmlns:a16="http://schemas.microsoft.com/office/drawing/2014/main" id="{02DC355F-F318-CE9F-2F08-6FB6036F27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43" b="10722"/>
            <a:stretch/>
          </p:blipFill>
          <p:spPr bwMode="auto">
            <a:xfrm>
              <a:off x="251240" y="975210"/>
              <a:ext cx="1948145" cy="14670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698DB75-174C-DB2C-A39B-10335E9E4BB2}"/>
                </a:ext>
              </a:extLst>
            </p:cNvPr>
            <p:cNvSpPr txBox="1"/>
            <p:nvPr/>
          </p:nvSpPr>
          <p:spPr>
            <a:xfrm>
              <a:off x="250456" y="2355726"/>
              <a:ext cx="1800200" cy="411868"/>
            </a:xfrm>
            <a:prstGeom prst="rect">
              <a:avLst/>
            </a:prstGeom>
            <a:noFill/>
          </p:spPr>
          <p:txBody>
            <a:bodyPr vert="horz" lIns="0" tIns="45720" rIns="0" bIns="45720" rtlCol="0" anchor="ctr"/>
            <a:lstStyle>
              <a:defPPr>
                <a:defRPr lang="de-DE"/>
              </a:defPPr>
              <a:lvl1pPr>
                <a:defRPr sz="1100">
                  <a:solidFill>
                    <a:schemeClr val="tx1">
                      <a:tint val="75000"/>
                    </a:schemeClr>
                  </a:solidFill>
                  <a:latin typeface="Tw Cen MT"/>
                </a:defRPr>
              </a:lvl1pPr>
            </a:lstStyle>
            <a:p>
              <a:r>
                <a:rPr lang="en-DE" dirty="0"/>
                <a:t>Source: AMD, AnandTech</a:t>
              </a:r>
            </a:p>
          </p:txBody>
        </p:sp>
        <p:sp>
          <p:nvSpPr>
            <p:cNvPr id="12" name="TextBox 11">
              <a:extLst>
                <a:ext uri="{FF2B5EF4-FFF2-40B4-BE49-F238E27FC236}">
                  <a16:creationId xmlns:a16="http://schemas.microsoft.com/office/drawing/2014/main" id="{D58B5E07-86B7-3F2C-33A8-8CD89864EAC8}"/>
                </a:ext>
              </a:extLst>
            </p:cNvPr>
            <p:cNvSpPr txBox="1"/>
            <p:nvPr/>
          </p:nvSpPr>
          <p:spPr>
            <a:xfrm>
              <a:off x="2306036" y="975210"/>
              <a:ext cx="1775807" cy="646331"/>
            </a:xfrm>
            <a:prstGeom prst="rect">
              <a:avLst/>
            </a:prstGeom>
            <a:solidFill>
              <a:schemeClr val="accent3">
                <a:lumMod val="20000"/>
                <a:lumOff val="80000"/>
              </a:schemeClr>
            </a:solidFill>
          </p:spPr>
          <p:txBody>
            <a:bodyPr wrap="square" rtlCol="0">
              <a:spAutoFit/>
            </a:bodyPr>
            <a:lstStyle/>
            <a:p>
              <a:r>
                <a:rPr lang="en-US" dirty="0">
                  <a:latin typeface="Tw Cen MT"/>
                  <a:cs typeface="Tw Cen MT"/>
                </a:rPr>
                <a:t>High-bandwidth</a:t>
              </a:r>
            </a:p>
            <a:p>
              <a:r>
                <a:rPr lang="en-US" dirty="0">
                  <a:latin typeface="Tw Cen MT"/>
                  <a:cs typeface="Tw Cen MT"/>
                </a:rPr>
                <a:t>memory</a:t>
              </a:r>
            </a:p>
          </p:txBody>
        </p:sp>
      </p:grpSp>
      <p:grpSp>
        <p:nvGrpSpPr>
          <p:cNvPr id="15" name="Group 14">
            <a:extLst>
              <a:ext uri="{FF2B5EF4-FFF2-40B4-BE49-F238E27FC236}">
                <a16:creationId xmlns:a16="http://schemas.microsoft.com/office/drawing/2014/main" id="{64E67E4E-1511-D19A-A3B3-27B4B4EAF6EE}"/>
              </a:ext>
            </a:extLst>
          </p:cNvPr>
          <p:cNvGrpSpPr/>
          <p:nvPr/>
        </p:nvGrpSpPr>
        <p:grpSpPr>
          <a:xfrm>
            <a:off x="110301" y="2032560"/>
            <a:ext cx="3971543" cy="2722708"/>
            <a:chOff x="110301" y="2032560"/>
            <a:chExt cx="3971543" cy="2722708"/>
          </a:xfrm>
        </p:grpSpPr>
        <p:pic>
          <p:nvPicPr>
            <p:cNvPr id="1028" name="Picture 4" descr="heterogeneous-platform">
              <a:extLst>
                <a:ext uri="{FF2B5EF4-FFF2-40B4-BE49-F238E27FC236}">
                  <a16:creationId xmlns:a16="http://schemas.microsoft.com/office/drawing/2014/main" id="{0AC1BEA0-774D-050B-447D-063AC6B98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01" y="2781113"/>
              <a:ext cx="1450591" cy="1256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ersal-ai-engine">
              <a:extLst>
                <a:ext uri="{FF2B5EF4-FFF2-40B4-BE49-F238E27FC236}">
                  <a16:creationId xmlns:a16="http://schemas.microsoft.com/office/drawing/2014/main" id="{14271D71-0278-38E8-6A3C-01AA558849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241"/>
            <a:stretch/>
          </p:blipFill>
          <p:spPr bwMode="auto">
            <a:xfrm>
              <a:off x="1629308" y="2767594"/>
              <a:ext cx="2438636" cy="19876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BDC51FF-8707-8EC3-AAE0-1B2A2EE1E7DA}"/>
                </a:ext>
              </a:extLst>
            </p:cNvPr>
            <p:cNvSpPr txBox="1"/>
            <p:nvPr/>
          </p:nvSpPr>
          <p:spPr>
            <a:xfrm>
              <a:off x="360757" y="3855957"/>
              <a:ext cx="1800200" cy="411868"/>
            </a:xfrm>
            <a:prstGeom prst="rect">
              <a:avLst/>
            </a:prstGeom>
            <a:noFill/>
          </p:spPr>
          <p:txBody>
            <a:bodyPr vert="horz" lIns="0" tIns="45720" rIns="0" bIns="45720" rtlCol="0" anchor="ctr"/>
            <a:lstStyle>
              <a:defPPr>
                <a:defRPr lang="de-DE"/>
              </a:defPPr>
              <a:lvl1pPr>
                <a:defRPr sz="1100">
                  <a:solidFill>
                    <a:schemeClr val="tx1">
                      <a:tint val="75000"/>
                    </a:schemeClr>
                  </a:solidFill>
                  <a:latin typeface="Tw Cen MT"/>
                </a:defRPr>
              </a:lvl1pPr>
            </a:lstStyle>
            <a:p>
              <a:r>
                <a:rPr lang="en-DE" dirty="0"/>
                <a:t>Source: AMD</a:t>
              </a:r>
            </a:p>
          </p:txBody>
        </p:sp>
        <p:sp>
          <p:nvSpPr>
            <p:cNvPr id="13" name="TextBox 12">
              <a:extLst>
                <a:ext uri="{FF2B5EF4-FFF2-40B4-BE49-F238E27FC236}">
                  <a16:creationId xmlns:a16="http://schemas.microsoft.com/office/drawing/2014/main" id="{F14B6222-2B8E-D613-E787-305D5DF534B9}"/>
                </a:ext>
              </a:extLst>
            </p:cNvPr>
            <p:cNvSpPr txBox="1"/>
            <p:nvPr/>
          </p:nvSpPr>
          <p:spPr>
            <a:xfrm>
              <a:off x="2306037" y="2032560"/>
              <a:ext cx="1775807" cy="646331"/>
            </a:xfrm>
            <a:prstGeom prst="rect">
              <a:avLst/>
            </a:prstGeom>
            <a:solidFill>
              <a:schemeClr val="accent3">
                <a:lumMod val="20000"/>
                <a:lumOff val="80000"/>
              </a:schemeClr>
            </a:solidFill>
          </p:spPr>
          <p:txBody>
            <a:bodyPr wrap="none" rtlCol="0">
              <a:spAutoFit/>
            </a:bodyPr>
            <a:lstStyle/>
            <a:p>
              <a:r>
                <a:rPr lang="en-US" dirty="0">
                  <a:latin typeface="Tw Cen MT"/>
                  <a:cs typeface="Tw Cen MT"/>
                </a:rPr>
                <a:t>AI accelerators +</a:t>
              </a:r>
            </a:p>
            <a:p>
              <a:r>
                <a:rPr lang="en-US" dirty="0">
                  <a:latin typeface="Tw Cen MT"/>
                  <a:cs typeface="Tw Cen MT"/>
                </a:rPr>
                <a:t>Prog. logic</a:t>
              </a:r>
            </a:p>
          </p:txBody>
        </p:sp>
      </p:grpSp>
      <p:grpSp>
        <p:nvGrpSpPr>
          <p:cNvPr id="25" name="Group 24">
            <a:extLst>
              <a:ext uri="{FF2B5EF4-FFF2-40B4-BE49-F238E27FC236}">
                <a16:creationId xmlns:a16="http://schemas.microsoft.com/office/drawing/2014/main" id="{2B032BDD-8EAD-718D-7E6C-AA7876BE26C7}"/>
              </a:ext>
            </a:extLst>
          </p:cNvPr>
          <p:cNvGrpSpPr/>
          <p:nvPr/>
        </p:nvGrpSpPr>
        <p:grpSpPr>
          <a:xfrm>
            <a:off x="4283968" y="907587"/>
            <a:ext cx="4694230" cy="1945709"/>
            <a:chOff x="4283968" y="907587"/>
            <a:chExt cx="4694230" cy="1945709"/>
          </a:xfrm>
        </p:grpSpPr>
        <p:pic>
          <p:nvPicPr>
            <p:cNvPr id="17" name="Picture 16">
              <a:extLst>
                <a:ext uri="{FF2B5EF4-FFF2-40B4-BE49-F238E27FC236}">
                  <a16:creationId xmlns:a16="http://schemas.microsoft.com/office/drawing/2014/main" id="{0DDE000D-2EC2-B1E7-200A-EE98DBE7C1C3}"/>
                </a:ext>
              </a:extLst>
            </p:cNvPr>
            <p:cNvPicPr>
              <a:picLocks noChangeAspect="1"/>
            </p:cNvPicPr>
            <p:nvPr/>
          </p:nvPicPr>
          <p:blipFill rotWithShape="1">
            <a:blip r:embed="rId5">
              <a:extLst>
                <a:ext uri="{28A0092B-C50C-407E-A947-70E740481C1C}">
                  <a14:useLocalDpi xmlns:a14="http://schemas.microsoft.com/office/drawing/2010/main" val="0"/>
                </a:ext>
              </a:extLst>
            </a:blip>
            <a:srcRect r="32729"/>
            <a:stretch/>
          </p:blipFill>
          <p:spPr>
            <a:xfrm>
              <a:off x="4296500" y="914580"/>
              <a:ext cx="2243062" cy="1620871"/>
            </a:xfrm>
            <a:prstGeom prst="rect">
              <a:avLst/>
            </a:prstGeom>
          </p:spPr>
        </p:pic>
        <p:pic>
          <p:nvPicPr>
            <p:cNvPr id="19" name="Picture 18">
              <a:extLst>
                <a:ext uri="{FF2B5EF4-FFF2-40B4-BE49-F238E27FC236}">
                  <a16:creationId xmlns:a16="http://schemas.microsoft.com/office/drawing/2014/main" id="{6A8A9C01-57B6-4494-9947-116708B2B588}"/>
                </a:ext>
              </a:extLst>
            </p:cNvPr>
            <p:cNvPicPr>
              <a:picLocks noChangeAspect="1"/>
            </p:cNvPicPr>
            <p:nvPr/>
          </p:nvPicPr>
          <p:blipFill rotWithShape="1">
            <a:blip r:embed="rId6"/>
            <a:srcRect t="7358"/>
            <a:stretch/>
          </p:blipFill>
          <p:spPr>
            <a:xfrm>
              <a:off x="6552094" y="907587"/>
              <a:ext cx="2426104" cy="1250589"/>
            </a:xfrm>
            <a:prstGeom prst="rect">
              <a:avLst/>
            </a:prstGeom>
          </p:spPr>
        </p:pic>
        <p:sp>
          <p:nvSpPr>
            <p:cNvPr id="21" name="TextBox 20">
              <a:extLst>
                <a:ext uri="{FF2B5EF4-FFF2-40B4-BE49-F238E27FC236}">
                  <a16:creationId xmlns:a16="http://schemas.microsoft.com/office/drawing/2014/main" id="{2E884D4A-77B6-4FA6-6BE0-8A1EF7F5DDB3}"/>
                </a:ext>
              </a:extLst>
            </p:cNvPr>
            <p:cNvSpPr txBox="1"/>
            <p:nvPr/>
          </p:nvSpPr>
          <p:spPr>
            <a:xfrm>
              <a:off x="4283968" y="2441428"/>
              <a:ext cx="1800200" cy="411868"/>
            </a:xfrm>
            <a:prstGeom prst="rect">
              <a:avLst/>
            </a:prstGeom>
            <a:noFill/>
          </p:spPr>
          <p:txBody>
            <a:bodyPr vert="horz" lIns="0" tIns="45720" rIns="0" bIns="45720" rtlCol="0" anchor="ctr"/>
            <a:lstStyle>
              <a:defPPr>
                <a:defRPr lang="de-DE"/>
              </a:defPPr>
              <a:lvl1pPr>
                <a:defRPr sz="1100">
                  <a:solidFill>
                    <a:schemeClr val="tx1">
                      <a:tint val="75000"/>
                    </a:schemeClr>
                  </a:solidFill>
                  <a:latin typeface="Tw Cen MT"/>
                </a:defRPr>
              </a:lvl1pPr>
            </a:lstStyle>
            <a:p>
              <a:r>
                <a:rPr lang="en-DE" dirty="0"/>
                <a:t>Source: Samsung</a:t>
              </a:r>
            </a:p>
          </p:txBody>
        </p:sp>
        <p:sp>
          <p:nvSpPr>
            <p:cNvPr id="22" name="TextBox 21">
              <a:extLst>
                <a:ext uri="{FF2B5EF4-FFF2-40B4-BE49-F238E27FC236}">
                  <a16:creationId xmlns:a16="http://schemas.microsoft.com/office/drawing/2014/main" id="{A29B6334-FFBF-D551-62BF-44F55A618195}"/>
                </a:ext>
              </a:extLst>
            </p:cNvPr>
            <p:cNvSpPr txBox="1"/>
            <p:nvPr/>
          </p:nvSpPr>
          <p:spPr>
            <a:xfrm>
              <a:off x="6539562" y="2069743"/>
              <a:ext cx="1800200" cy="411868"/>
            </a:xfrm>
            <a:prstGeom prst="rect">
              <a:avLst/>
            </a:prstGeom>
            <a:noFill/>
          </p:spPr>
          <p:txBody>
            <a:bodyPr vert="horz" lIns="0" tIns="45720" rIns="0" bIns="45720" rtlCol="0" anchor="ctr"/>
            <a:lstStyle>
              <a:defPPr>
                <a:defRPr lang="de-DE"/>
              </a:defPPr>
              <a:lvl1pPr>
                <a:defRPr sz="1100">
                  <a:solidFill>
                    <a:schemeClr val="tx1">
                      <a:tint val="75000"/>
                    </a:schemeClr>
                  </a:solidFill>
                  <a:latin typeface="Tw Cen MT"/>
                </a:defRPr>
              </a:lvl1pPr>
            </a:lstStyle>
            <a:p>
              <a:r>
                <a:rPr lang="en-DE" dirty="0"/>
                <a:t>Source: UPMEM</a:t>
              </a:r>
            </a:p>
          </p:txBody>
        </p:sp>
        <p:sp>
          <p:nvSpPr>
            <p:cNvPr id="23" name="TextBox 22">
              <a:extLst>
                <a:ext uri="{FF2B5EF4-FFF2-40B4-BE49-F238E27FC236}">
                  <a16:creationId xmlns:a16="http://schemas.microsoft.com/office/drawing/2014/main" id="{7D046EED-E0F2-3B2C-4702-21B24D095724}"/>
                </a:ext>
              </a:extLst>
            </p:cNvPr>
            <p:cNvSpPr txBox="1"/>
            <p:nvPr/>
          </p:nvSpPr>
          <p:spPr>
            <a:xfrm>
              <a:off x="6539562" y="2411781"/>
              <a:ext cx="2438636" cy="369332"/>
            </a:xfrm>
            <a:prstGeom prst="rect">
              <a:avLst/>
            </a:prstGeom>
            <a:solidFill>
              <a:schemeClr val="accent3">
                <a:lumMod val="20000"/>
                <a:lumOff val="80000"/>
              </a:schemeClr>
            </a:solidFill>
          </p:spPr>
          <p:txBody>
            <a:bodyPr wrap="square" rtlCol="0">
              <a:spAutoFit/>
            </a:bodyPr>
            <a:lstStyle/>
            <a:p>
              <a:r>
                <a:rPr lang="en-US" dirty="0">
                  <a:latin typeface="Tw Cen MT"/>
                  <a:cs typeface="Tw Cen MT"/>
                </a:rPr>
                <a:t>Near-memory computing</a:t>
              </a:r>
            </a:p>
          </p:txBody>
        </p:sp>
      </p:grpSp>
      <p:grpSp>
        <p:nvGrpSpPr>
          <p:cNvPr id="31" name="Group 30">
            <a:extLst>
              <a:ext uri="{FF2B5EF4-FFF2-40B4-BE49-F238E27FC236}">
                <a16:creationId xmlns:a16="http://schemas.microsoft.com/office/drawing/2014/main" id="{0A21C609-7FE5-1C6F-8F38-9A0090FDF345}"/>
              </a:ext>
            </a:extLst>
          </p:cNvPr>
          <p:cNvGrpSpPr/>
          <p:nvPr/>
        </p:nvGrpSpPr>
        <p:grpSpPr>
          <a:xfrm>
            <a:off x="4283968" y="2757178"/>
            <a:ext cx="4694230" cy="1924685"/>
            <a:chOff x="4283968" y="2757178"/>
            <a:chExt cx="4694230" cy="1924685"/>
          </a:xfrm>
        </p:grpSpPr>
        <p:pic>
          <p:nvPicPr>
            <p:cNvPr id="26" name="Picture 25">
              <a:extLst>
                <a:ext uri="{FF2B5EF4-FFF2-40B4-BE49-F238E27FC236}">
                  <a16:creationId xmlns:a16="http://schemas.microsoft.com/office/drawing/2014/main" id="{A61DB4D2-0F50-C3CF-E347-40DF015CD87A}"/>
                </a:ext>
              </a:extLst>
            </p:cNvPr>
            <p:cNvPicPr>
              <a:picLocks noChangeAspect="1"/>
            </p:cNvPicPr>
            <p:nvPr/>
          </p:nvPicPr>
          <p:blipFill rotWithShape="1">
            <a:blip r:embed="rId7"/>
            <a:srcRect l="71281" t="52677" b="27191"/>
            <a:stretch/>
          </p:blipFill>
          <p:spPr>
            <a:xfrm>
              <a:off x="6689073" y="2867805"/>
              <a:ext cx="1239553" cy="983238"/>
            </a:xfrm>
            <a:prstGeom prst="rect">
              <a:avLst/>
            </a:prstGeom>
          </p:spPr>
        </p:pic>
        <p:pic>
          <p:nvPicPr>
            <p:cNvPr id="27" name="Picture 26">
              <a:extLst>
                <a:ext uri="{FF2B5EF4-FFF2-40B4-BE49-F238E27FC236}">
                  <a16:creationId xmlns:a16="http://schemas.microsoft.com/office/drawing/2014/main" id="{D34F02A4-9DAB-C545-E7C6-DDAADC7B15EA}"/>
                </a:ext>
              </a:extLst>
            </p:cNvPr>
            <p:cNvPicPr>
              <a:picLocks noChangeAspect="1"/>
            </p:cNvPicPr>
            <p:nvPr/>
          </p:nvPicPr>
          <p:blipFill rotWithShape="1">
            <a:blip r:embed="rId8">
              <a:extLst>
                <a:ext uri="{28A0092B-C50C-407E-A947-70E740481C1C}">
                  <a14:useLocalDpi xmlns:a14="http://schemas.microsoft.com/office/drawing/2010/main" val="0"/>
                </a:ext>
              </a:extLst>
            </a:blip>
            <a:srcRect b="28024"/>
            <a:stretch/>
          </p:blipFill>
          <p:spPr>
            <a:xfrm>
              <a:off x="4296500" y="2834776"/>
              <a:ext cx="2180662" cy="1441792"/>
            </a:xfrm>
            <a:prstGeom prst="rect">
              <a:avLst/>
            </a:prstGeom>
          </p:spPr>
        </p:pic>
        <p:pic>
          <p:nvPicPr>
            <p:cNvPr id="28" name="Picture 27">
              <a:extLst>
                <a:ext uri="{FF2B5EF4-FFF2-40B4-BE49-F238E27FC236}">
                  <a16:creationId xmlns:a16="http://schemas.microsoft.com/office/drawing/2014/main" id="{C1D04678-4CE6-F4F8-BA7C-07427A50BE21}"/>
                </a:ext>
              </a:extLst>
            </p:cNvPr>
            <p:cNvPicPr>
              <a:picLocks noChangeAspect="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rcRect l="2678" t="2222" r="5206" b="4445"/>
            <a:stretch/>
          </p:blipFill>
          <p:spPr>
            <a:xfrm>
              <a:off x="7953016" y="2757178"/>
              <a:ext cx="830227" cy="1165181"/>
            </a:xfrm>
            <a:prstGeom prst="rect">
              <a:avLst/>
            </a:prstGeom>
          </p:spPr>
        </p:pic>
        <p:sp>
          <p:nvSpPr>
            <p:cNvPr id="29" name="TextBox 28">
              <a:extLst>
                <a:ext uri="{FF2B5EF4-FFF2-40B4-BE49-F238E27FC236}">
                  <a16:creationId xmlns:a16="http://schemas.microsoft.com/office/drawing/2014/main" id="{6A5F4622-FACB-6D44-1DE2-6B9BE6D0B3C9}"/>
                </a:ext>
              </a:extLst>
            </p:cNvPr>
            <p:cNvSpPr txBox="1"/>
            <p:nvPr/>
          </p:nvSpPr>
          <p:spPr>
            <a:xfrm>
              <a:off x="6539562" y="3928788"/>
              <a:ext cx="2438636" cy="646331"/>
            </a:xfrm>
            <a:prstGeom prst="rect">
              <a:avLst/>
            </a:prstGeom>
            <a:solidFill>
              <a:schemeClr val="accent3">
                <a:lumMod val="20000"/>
                <a:lumOff val="80000"/>
              </a:schemeClr>
            </a:solidFill>
          </p:spPr>
          <p:txBody>
            <a:bodyPr wrap="square" rtlCol="0">
              <a:spAutoFit/>
            </a:bodyPr>
            <a:lstStyle/>
            <a:p>
              <a:r>
                <a:rPr lang="en-US" dirty="0">
                  <a:latin typeface="Tw Cen MT"/>
                  <a:cs typeface="Tw Cen MT"/>
                </a:rPr>
                <a:t>Emerging memories + in-memory computing</a:t>
              </a:r>
            </a:p>
          </p:txBody>
        </p:sp>
        <p:sp>
          <p:nvSpPr>
            <p:cNvPr id="30" name="TextBox 29">
              <a:extLst>
                <a:ext uri="{FF2B5EF4-FFF2-40B4-BE49-F238E27FC236}">
                  <a16:creationId xmlns:a16="http://schemas.microsoft.com/office/drawing/2014/main" id="{516D9787-0C86-F979-6E8C-B21CEB1F217C}"/>
                </a:ext>
              </a:extLst>
            </p:cNvPr>
            <p:cNvSpPr txBox="1"/>
            <p:nvPr/>
          </p:nvSpPr>
          <p:spPr>
            <a:xfrm>
              <a:off x="4283968" y="4269995"/>
              <a:ext cx="1800200" cy="411868"/>
            </a:xfrm>
            <a:prstGeom prst="rect">
              <a:avLst/>
            </a:prstGeom>
            <a:noFill/>
          </p:spPr>
          <p:txBody>
            <a:bodyPr vert="horz" lIns="0" tIns="45720" rIns="0" bIns="45720" rtlCol="0" anchor="ctr"/>
            <a:lstStyle>
              <a:defPPr>
                <a:defRPr lang="de-DE"/>
              </a:defPPr>
              <a:lvl1pPr>
                <a:defRPr sz="1100">
                  <a:solidFill>
                    <a:schemeClr val="tx1">
                      <a:tint val="75000"/>
                    </a:schemeClr>
                  </a:solidFill>
                  <a:latin typeface="Tw Cen MT"/>
                </a:defRPr>
              </a:lvl1pPr>
            </a:lstStyle>
            <a:p>
              <a:r>
                <a:rPr lang="en-DE" dirty="0"/>
                <a:t>Source: IBM</a:t>
              </a:r>
            </a:p>
          </p:txBody>
        </p:sp>
      </p:grpSp>
    </p:spTree>
    <p:extLst>
      <p:ext uri="{BB962C8B-B14F-4D97-AF65-F5344CB8AC3E}">
        <p14:creationId xmlns:p14="http://schemas.microsoft.com/office/powerpoint/2010/main" val="250603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EAD405-D6FE-AC45-C4A3-36731FF53CCA}"/>
              </a:ext>
            </a:extLst>
          </p:cNvPr>
          <p:cNvSpPr>
            <a:spLocks noGrp="1"/>
          </p:cNvSpPr>
          <p:nvPr>
            <p:ph type="title"/>
          </p:nvPr>
        </p:nvSpPr>
        <p:spPr/>
        <p:txBody>
          <a:bodyPr/>
          <a:lstStyle/>
          <a:p>
            <a:r>
              <a:rPr lang="en-US" dirty="0"/>
              <a:t>Near and in-memory computing</a:t>
            </a:r>
          </a:p>
        </p:txBody>
      </p:sp>
      <p:sp>
        <p:nvSpPr>
          <p:cNvPr id="7" name="Content Placeholder 6">
            <a:extLst>
              <a:ext uri="{FF2B5EF4-FFF2-40B4-BE49-F238E27FC236}">
                <a16:creationId xmlns:a16="http://schemas.microsoft.com/office/drawing/2014/main" id="{5A81FC17-849B-AED9-C798-D23EF5472D41}"/>
              </a:ext>
            </a:extLst>
          </p:cNvPr>
          <p:cNvSpPr>
            <a:spLocks noGrp="1"/>
          </p:cNvSpPr>
          <p:nvPr>
            <p:ph sz="quarter" idx="14"/>
          </p:nvPr>
        </p:nvSpPr>
        <p:spPr>
          <a:xfrm>
            <a:off x="2267745" y="3075806"/>
            <a:ext cx="5256584" cy="1584176"/>
          </a:xfrm>
        </p:spPr>
        <p:txBody>
          <a:bodyPr/>
          <a:lstStyle/>
          <a:p>
            <a:endParaRPr lang="en-US" dirty="0"/>
          </a:p>
        </p:txBody>
      </p:sp>
      <p:sp>
        <p:nvSpPr>
          <p:cNvPr id="5" name="Footer Placeholder 4">
            <a:extLst>
              <a:ext uri="{FF2B5EF4-FFF2-40B4-BE49-F238E27FC236}">
                <a16:creationId xmlns:a16="http://schemas.microsoft.com/office/drawing/2014/main" id="{9AFFD514-0583-7E84-0E64-EED3FADD7887}"/>
              </a:ext>
            </a:extLst>
          </p:cNvPr>
          <p:cNvSpPr>
            <a:spLocks noGrp="1"/>
          </p:cNvSpPr>
          <p:nvPr>
            <p:ph type="ftr" sz="quarter" idx="3"/>
          </p:nvPr>
        </p:nvSpPr>
        <p:spPr/>
        <p:txBody>
          <a:bodyPr/>
          <a:lstStyle/>
          <a:p>
            <a:r>
              <a:rPr lang="en-US"/>
              <a:t>© Prof. J. Castrillon. Keynote, CODAI 2023</a:t>
            </a:r>
            <a:endParaRPr lang="en-US" dirty="0"/>
          </a:p>
        </p:txBody>
      </p:sp>
      <p:sp>
        <p:nvSpPr>
          <p:cNvPr id="4" name="Slide Number Placeholder 3">
            <a:extLst>
              <a:ext uri="{FF2B5EF4-FFF2-40B4-BE49-F238E27FC236}">
                <a16:creationId xmlns:a16="http://schemas.microsoft.com/office/drawing/2014/main" id="{1FBAD58B-F7F6-EA25-26C3-DB2BA120A147}"/>
              </a:ext>
            </a:extLst>
          </p:cNvPr>
          <p:cNvSpPr>
            <a:spLocks noGrp="1"/>
          </p:cNvSpPr>
          <p:nvPr>
            <p:ph type="sldNum" sz="quarter" idx="4294967295"/>
          </p:nvPr>
        </p:nvSpPr>
        <p:spPr>
          <a:xfrm>
            <a:off x="0" y="4714875"/>
            <a:ext cx="503238" cy="287338"/>
          </a:xfrm>
        </p:spPr>
        <p:txBody>
          <a:bodyPr/>
          <a:lstStyle/>
          <a:p>
            <a:pPr>
              <a:defRPr/>
            </a:pPr>
            <a:fld id="{2DA1BE7D-6820-4450-ACB1-CA4C41F17A73}" type="slidenum">
              <a:rPr lang="en-US" smtClean="0"/>
              <a:pPr>
                <a:defRPr/>
              </a:pPr>
              <a:t>30</a:t>
            </a:fld>
            <a:endParaRPr lang="en-US" dirty="0"/>
          </a:p>
        </p:txBody>
      </p:sp>
    </p:spTree>
    <p:extLst>
      <p:ext uri="{BB962C8B-B14F-4D97-AF65-F5344CB8AC3E}">
        <p14:creationId xmlns:p14="http://schemas.microsoft.com/office/powerpoint/2010/main" val="1109876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B6B574-4FAA-08FA-1904-800C91DBDDDC}"/>
              </a:ext>
            </a:extLst>
          </p:cNvPr>
          <p:cNvSpPr>
            <a:spLocks noGrp="1"/>
          </p:cNvSpPr>
          <p:nvPr>
            <p:ph type="body" sz="quarter" idx="12"/>
          </p:nvPr>
        </p:nvSpPr>
        <p:spPr/>
        <p:txBody>
          <a:bodyPr/>
          <a:lstStyle/>
          <a:p>
            <a:r>
              <a:rPr lang="en-US" dirty="0"/>
              <a:t>Rich landscape of designs </a:t>
            </a:r>
          </a:p>
        </p:txBody>
      </p:sp>
      <p:sp>
        <p:nvSpPr>
          <p:cNvPr id="4" name="Footer Placeholder 3">
            <a:extLst>
              <a:ext uri="{FF2B5EF4-FFF2-40B4-BE49-F238E27FC236}">
                <a16:creationId xmlns:a16="http://schemas.microsoft.com/office/drawing/2014/main" id="{13A63D28-0AE6-79FC-A3EB-9AC94A82C204}"/>
              </a:ext>
            </a:extLst>
          </p:cNvPr>
          <p:cNvSpPr>
            <a:spLocks noGrp="1"/>
          </p:cNvSpPr>
          <p:nvPr>
            <p:ph type="ftr" sz="quarter" idx="3"/>
          </p:nvPr>
        </p:nvSpPr>
        <p:spPr/>
        <p:txBody>
          <a:bodyPr/>
          <a:lstStyle/>
          <a:p>
            <a:r>
              <a:rPr lang="en-US"/>
              <a:t>© Prof. J. Castrillon. Keynote, CODAI 2023</a:t>
            </a:r>
            <a:endParaRPr lang="en-US" dirty="0"/>
          </a:p>
        </p:txBody>
      </p:sp>
      <p:sp>
        <p:nvSpPr>
          <p:cNvPr id="10" name="Content Placeholder 9">
            <a:extLst>
              <a:ext uri="{FF2B5EF4-FFF2-40B4-BE49-F238E27FC236}">
                <a16:creationId xmlns:a16="http://schemas.microsoft.com/office/drawing/2014/main" id="{1246B5F8-1D53-4849-3CD8-D2B4EC1F8090}"/>
              </a:ext>
            </a:extLst>
          </p:cNvPr>
          <p:cNvSpPr>
            <a:spLocks noGrp="1"/>
          </p:cNvSpPr>
          <p:nvPr>
            <p:ph sz="quarter" idx="14"/>
          </p:nvPr>
        </p:nvSpPr>
        <p:spPr/>
        <p:txBody>
          <a:bodyPr/>
          <a:lstStyle/>
          <a:p>
            <a:r>
              <a:rPr lang="en-US" dirty="0"/>
              <a:t>Near-memory: Processors, logic close to memory</a:t>
            </a:r>
          </a:p>
          <a:p>
            <a:r>
              <a:rPr lang="en-US" dirty="0"/>
              <a:t>In-memory (aka processing using memory): Leverage device properties </a:t>
            </a:r>
          </a:p>
        </p:txBody>
      </p:sp>
      <p:pic>
        <p:nvPicPr>
          <p:cNvPr id="11" name="Content Placeholder 7">
            <a:extLst>
              <a:ext uri="{FF2B5EF4-FFF2-40B4-BE49-F238E27FC236}">
                <a16:creationId xmlns:a16="http://schemas.microsoft.com/office/drawing/2014/main" id="{6861B65B-7CAC-9BFA-FFB5-2B32BB90B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088" y="1729441"/>
            <a:ext cx="5534758" cy="2664296"/>
          </a:xfrm>
          <a:prstGeom prst="rect">
            <a:avLst/>
          </a:prstGeom>
        </p:spPr>
      </p:pic>
      <p:pic>
        <p:nvPicPr>
          <p:cNvPr id="13" name="Picture 12">
            <a:extLst>
              <a:ext uri="{FF2B5EF4-FFF2-40B4-BE49-F238E27FC236}">
                <a16:creationId xmlns:a16="http://schemas.microsoft.com/office/drawing/2014/main" id="{7E238FEA-73DA-1F75-86EE-F7CE983ABCDB}"/>
              </a:ext>
            </a:extLst>
          </p:cNvPr>
          <p:cNvPicPr>
            <a:picLocks noChangeAspect="1"/>
          </p:cNvPicPr>
          <p:nvPr/>
        </p:nvPicPr>
        <p:blipFill rotWithShape="1">
          <a:blip r:embed="rId3">
            <a:extLst>
              <a:ext uri="{28A0092B-C50C-407E-A947-70E740481C1C}">
                <a14:useLocalDpi xmlns:a14="http://schemas.microsoft.com/office/drawing/2010/main" val="0"/>
              </a:ext>
            </a:extLst>
          </a:blip>
          <a:srcRect r="36777"/>
          <a:stretch/>
        </p:blipFill>
        <p:spPr>
          <a:xfrm>
            <a:off x="271405" y="2695951"/>
            <a:ext cx="1470282" cy="1130467"/>
          </a:xfrm>
          <a:prstGeom prst="rect">
            <a:avLst/>
          </a:prstGeom>
        </p:spPr>
      </p:pic>
      <p:pic>
        <p:nvPicPr>
          <p:cNvPr id="14" name="Picture 13">
            <a:extLst>
              <a:ext uri="{FF2B5EF4-FFF2-40B4-BE49-F238E27FC236}">
                <a16:creationId xmlns:a16="http://schemas.microsoft.com/office/drawing/2014/main" id="{EFD5AF75-5D42-D045-F93B-C6CE5880DD87}"/>
              </a:ext>
            </a:extLst>
          </p:cNvPr>
          <p:cNvPicPr>
            <a:picLocks noChangeAspect="1"/>
          </p:cNvPicPr>
          <p:nvPr/>
        </p:nvPicPr>
        <p:blipFill rotWithShape="1">
          <a:blip r:embed="rId4"/>
          <a:srcRect t="7358"/>
          <a:stretch/>
        </p:blipFill>
        <p:spPr>
          <a:xfrm>
            <a:off x="295523" y="1824998"/>
            <a:ext cx="1480682" cy="763250"/>
          </a:xfrm>
          <a:prstGeom prst="rect">
            <a:avLst/>
          </a:prstGeom>
        </p:spPr>
      </p:pic>
      <p:pic>
        <p:nvPicPr>
          <p:cNvPr id="19" name="Picture 18">
            <a:extLst>
              <a:ext uri="{FF2B5EF4-FFF2-40B4-BE49-F238E27FC236}">
                <a16:creationId xmlns:a16="http://schemas.microsoft.com/office/drawing/2014/main" id="{A217E0D2-50AB-2215-ADFE-D1EBDE99D30E}"/>
              </a:ext>
            </a:extLst>
          </p:cNvPr>
          <p:cNvPicPr>
            <a:picLocks noChangeAspect="1"/>
          </p:cNvPicPr>
          <p:nvPr/>
        </p:nvPicPr>
        <p:blipFill rotWithShape="1">
          <a:blip r:embed="rId5"/>
          <a:srcRect l="71281" t="52677" b="27191"/>
          <a:stretch/>
        </p:blipFill>
        <p:spPr>
          <a:xfrm>
            <a:off x="7812360" y="2496248"/>
            <a:ext cx="1156235" cy="917149"/>
          </a:xfrm>
          <a:prstGeom prst="rect">
            <a:avLst/>
          </a:prstGeom>
        </p:spPr>
      </p:pic>
      <p:pic>
        <p:nvPicPr>
          <p:cNvPr id="20" name="Picture 19">
            <a:extLst>
              <a:ext uri="{FF2B5EF4-FFF2-40B4-BE49-F238E27FC236}">
                <a16:creationId xmlns:a16="http://schemas.microsoft.com/office/drawing/2014/main" id="{22536B63-2407-7B6A-7688-3A40BEEA0B8B}"/>
              </a:ext>
            </a:extLst>
          </p:cNvPr>
          <p:cNvPicPr>
            <a:picLocks noChangeAspect="1"/>
          </p:cNvPicPr>
          <p:nvPr/>
        </p:nvPicPr>
        <p:blipFill rotWithShape="1">
          <a:blip r:embed="rId6">
            <a:extLst>
              <a:ext uri="{28A0092B-C50C-407E-A947-70E740481C1C}">
                <a14:useLocalDpi xmlns:a14="http://schemas.microsoft.com/office/drawing/2010/main" val="0"/>
              </a:ext>
            </a:extLst>
          </a:blip>
          <a:srcRect b="28024"/>
          <a:stretch/>
        </p:blipFill>
        <p:spPr>
          <a:xfrm>
            <a:off x="7587678" y="1681924"/>
            <a:ext cx="1370785" cy="906324"/>
          </a:xfrm>
          <a:prstGeom prst="rect">
            <a:avLst/>
          </a:prstGeom>
        </p:spPr>
      </p:pic>
      <p:pic>
        <p:nvPicPr>
          <p:cNvPr id="24" name="Picture 23">
            <a:extLst>
              <a:ext uri="{FF2B5EF4-FFF2-40B4-BE49-F238E27FC236}">
                <a16:creationId xmlns:a16="http://schemas.microsoft.com/office/drawing/2014/main" id="{853AACEC-5C76-BC6F-F601-C3FD8FC5A0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3663" y="3354606"/>
            <a:ext cx="1534560" cy="1060427"/>
          </a:xfrm>
          <a:prstGeom prst="rect">
            <a:avLst/>
          </a:prstGeom>
        </p:spPr>
      </p:pic>
      <p:sp>
        <p:nvSpPr>
          <p:cNvPr id="26" name="Slide Number Placeholder 25">
            <a:extLst>
              <a:ext uri="{FF2B5EF4-FFF2-40B4-BE49-F238E27FC236}">
                <a16:creationId xmlns:a16="http://schemas.microsoft.com/office/drawing/2014/main" id="{62087ACD-4498-3FE0-4586-A36469AA6A19}"/>
              </a:ext>
            </a:extLst>
          </p:cNvPr>
          <p:cNvSpPr>
            <a:spLocks noGrp="1"/>
          </p:cNvSpPr>
          <p:nvPr>
            <p:ph type="sldNum" sz="quarter" idx="4"/>
          </p:nvPr>
        </p:nvSpPr>
        <p:spPr/>
        <p:txBody>
          <a:bodyPr/>
          <a:lstStyle/>
          <a:p>
            <a:pPr>
              <a:defRPr/>
            </a:pPr>
            <a:fld id="{2DA1BE7D-6820-4450-ACB1-CA4C41F17A73}" type="slidenum">
              <a:rPr lang="en-US" smtClean="0"/>
              <a:pPr>
                <a:defRPr/>
              </a:pPr>
              <a:t>31</a:t>
            </a:fld>
            <a:endParaRPr lang="en-US" dirty="0"/>
          </a:p>
        </p:txBody>
      </p:sp>
      <p:sp>
        <p:nvSpPr>
          <p:cNvPr id="27" name="Rectangle 26">
            <a:extLst>
              <a:ext uri="{FF2B5EF4-FFF2-40B4-BE49-F238E27FC236}">
                <a16:creationId xmlns:a16="http://schemas.microsoft.com/office/drawing/2014/main" id="{AC1F5E07-413D-600D-B728-603C5CFFAA09}"/>
              </a:ext>
            </a:extLst>
          </p:cNvPr>
          <p:cNvSpPr/>
          <p:nvPr/>
        </p:nvSpPr>
        <p:spPr>
          <a:xfrm>
            <a:off x="-788" y="4393737"/>
            <a:ext cx="6012948" cy="749763"/>
          </a:xfrm>
          <a:prstGeom prst="rect">
            <a:avLst/>
          </a:prstGeom>
          <a:solidFill>
            <a:schemeClr val="bg1"/>
          </a:solidFill>
        </p:spPr>
        <p:txBody>
          <a:bodyPr vert="horz" lIns="91440" tIns="45720" rIns="91440" bIns="45720" rtlCol="0" anchor="ctr"/>
          <a:lstStyle/>
          <a:p>
            <a:r>
              <a:rPr lang="en-US" sz="1100" b="1" dirty="0">
                <a:solidFill>
                  <a:schemeClr val="tx1">
                    <a:tint val="75000"/>
                  </a:schemeClr>
                </a:solidFill>
                <a:latin typeface="Tw Cen MT"/>
              </a:rPr>
              <a:t>Samsung</a:t>
            </a:r>
            <a:r>
              <a:rPr lang="en-US" sz="1100" dirty="0">
                <a:solidFill>
                  <a:schemeClr val="tx1">
                    <a:tint val="75000"/>
                  </a:schemeClr>
                </a:solidFill>
                <a:latin typeface="Tw Cen MT"/>
              </a:rPr>
              <a:t>, Lee, </a:t>
            </a:r>
            <a:r>
              <a:rPr lang="en-US" sz="1100" dirty="0" err="1">
                <a:solidFill>
                  <a:schemeClr val="tx1">
                    <a:tint val="75000"/>
                  </a:schemeClr>
                </a:solidFill>
                <a:latin typeface="Tw Cen MT"/>
              </a:rPr>
              <a:t>Sukhan</a:t>
            </a:r>
            <a:r>
              <a:rPr lang="en-US" sz="1100" dirty="0">
                <a:solidFill>
                  <a:schemeClr val="tx1">
                    <a:tint val="75000"/>
                  </a:schemeClr>
                </a:solidFill>
                <a:latin typeface="Tw Cen MT"/>
              </a:rPr>
              <a:t>, et al. ISCA 2021</a:t>
            </a:r>
          </a:p>
          <a:p>
            <a:r>
              <a:rPr lang="en-US" sz="1100" b="1" dirty="0">
                <a:solidFill>
                  <a:schemeClr val="tx1">
                    <a:tint val="75000"/>
                  </a:schemeClr>
                </a:solidFill>
                <a:latin typeface="Tw Cen MT"/>
              </a:rPr>
              <a:t>UPMEM</a:t>
            </a:r>
            <a:r>
              <a:rPr lang="en-US" sz="1100" dirty="0">
                <a:solidFill>
                  <a:schemeClr val="tx1">
                    <a:tint val="75000"/>
                  </a:schemeClr>
                </a:solidFill>
                <a:latin typeface="Tw Cen MT"/>
              </a:rPr>
              <a:t> by Gómez-Luna, Juan, et al. arXiv:2105.03814 (2021)</a:t>
            </a:r>
          </a:p>
          <a:p>
            <a:r>
              <a:rPr lang="en-US" sz="1100" b="1" dirty="0">
                <a:solidFill>
                  <a:schemeClr val="tx1">
                    <a:tint val="75000"/>
                  </a:schemeClr>
                </a:solidFill>
                <a:latin typeface="Tw Cen MT"/>
              </a:rPr>
              <a:t>In-PCM Computing:</a:t>
            </a:r>
            <a:r>
              <a:rPr lang="en-US" sz="1100" dirty="0">
                <a:solidFill>
                  <a:schemeClr val="tx1">
                    <a:tint val="75000"/>
                  </a:schemeClr>
                </a:solidFill>
                <a:latin typeface="Tw Cen MT"/>
              </a:rPr>
              <a:t> Joshi, Vinay, et al. Nature Communications 11.1 (2020): 1-13.</a:t>
            </a:r>
          </a:p>
          <a:p>
            <a:r>
              <a:rPr lang="en-US" sz="1100" b="1" dirty="0">
                <a:solidFill>
                  <a:schemeClr val="tx1">
                    <a:tint val="75000"/>
                  </a:schemeClr>
                </a:solidFill>
                <a:latin typeface="Tw Cen MT"/>
              </a:rPr>
              <a:t>CAM accelerators:</a:t>
            </a:r>
            <a:r>
              <a:rPr lang="en-US" sz="1100" dirty="0">
                <a:solidFill>
                  <a:schemeClr val="tx1">
                    <a:tint val="75000"/>
                  </a:schemeClr>
                </a:solidFill>
                <a:latin typeface="Tw Cen MT"/>
              </a:rPr>
              <a:t>  Hu, Sharon, et al. 2021 IEDM</a:t>
            </a:r>
            <a:endParaRPr lang="en-DE" sz="1100" dirty="0">
              <a:solidFill>
                <a:schemeClr val="tx1">
                  <a:tint val="75000"/>
                </a:schemeClr>
              </a:solidFill>
              <a:latin typeface="Tw Cen MT"/>
            </a:endParaRPr>
          </a:p>
        </p:txBody>
      </p:sp>
    </p:spTree>
    <p:extLst>
      <p:ext uri="{BB962C8B-B14F-4D97-AF65-F5344CB8AC3E}">
        <p14:creationId xmlns:p14="http://schemas.microsoft.com/office/powerpoint/2010/main" val="327267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18F9B1-EB87-8358-DE8C-20D15E2ACD84}"/>
              </a:ext>
            </a:extLst>
          </p:cNvPr>
          <p:cNvSpPr>
            <a:spLocks noGrp="1"/>
          </p:cNvSpPr>
          <p:nvPr>
            <p:ph type="body" sz="quarter" idx="12"/>
          </p:nvPr>
        </p:nvSpPr>
        <p:spPr/>
        <p:txBody>
          <a:bodyPr/>
          <a:lstStyle/>
          <a:p>
            <a:r>
              <a:rPr lang="en-US" dirty="0"/>
              <a:t>CINM: Generalized MLIR infrastructure</a:t>
            </a:r>
          </a:p>
        </p:txBody>
      </p:sp>
      <p:sp>
        <p:nvSpPr>
          <p:cNvPr id="4" name="Slide Number Placeholder 3">
            <a:extLst>
              <a:ext uri="{FF2B5EF4-FFF2-40B4-BE49-F238E27FC236}">
                <a16:creationId xmlns:a16="http://schemas.microsoft.com/office/drawing/2014/main" id="{F5C6DC47-3037-8C3A-7D5E-83ABB84B0D90}"/>
              </a:ext>
            </a:extLst>
          </p:cNvPr>
          <p:cNvSpPr>
            <a:spLocks noGrp="1"/>
          </p:cNvSpPr>
          <p:nvPr>
            <p:ph type="sldNum" sz="quarter" idx="4"/>
          </p:nvPr>
        </p:nvSpPr>
        <p:spPr/>
        <p:txBody>
          <a:bodyPr/>
          <a:lstStyle/>
          <a:p>
            <a:pPr>
              <a:defRPr/>
            </a:pPr>
            <a:fld id="{2DA1BE7D-6820-4450-ACB1-CA4C41F17A73}" type="slidenum">
              <a:rPr lang="en-US" smtClean="0"/>
              <a:pPr>
                <a:defRPr/>
              </a:pPr>
              <a:t>32</a:t>
            </a:fld>
            <a:endParaRPr lang="en-US" dirty="0"/>
          </a:p>
        </p:txBody>
      </p:sp>
      <p:sp>
        <p:nvSpPr>
          <p:cNvPr id="5" name="Footer Placeholder 4">
            <a:extLst>
              <a:ext uri="{FF2B5EF4-FFF2-40B4-BE49-F238E27FC236}">
                <a16:creationId xmlns:a16="http://schemas.microsoft.com/office/drawing/2014/main" id="{E5450CF0-D4C4-6A9C-F595-16F279B2BB1E}"/>
              </a:ext>
            </a:extLst>
          </p:cNvPr>
          <p:cNvSpPr>
            <a:spLocks noGrp="1"/>
          </p:cNvSpPr>
          <p:nvPr>
            <p:ph type="ftr" sz="quarter" idx="3"/>
          </p:nvPr>
        </p:nvSpPr>
        <p:spPr/>
        <p:txBody>
          <a:bodyPr/>
          <a:lstStyle/>
          <a:p>
            <a:r>
              <a:rPr lang="en-US"/>
              <a:t>© Prof. J. Castrillon. Keynote, CODAI 2023</a:t>
            </a:r>
            <a:endParaRPr lang="en-US" dirty="0"/>
          </a:p>
        </p:txBody>
      </p:sp>
      <p:sp>
        <p:nvSpPr>
          <p:cNvPr id="9" name="Content Placeholder 8">
            <a:extLst>
              <a:ext uri="{FF2B5EF4-FFF2-40B4-BE49-F238E27FC236}">
                <a16:creationId xmlns:a16="http://schemas.microsoft.com/office/drawing/2014/main" id="{37A112A8-C19C-E1CA-FD38-A0AFC722F575}"/>
              </a:ext>
            </a:extLst>
          </p:cNvPr>
          <p:cNvSpPr>
            <a:spLocks noGrp="1"/>
          </p:cNvSpPr>
          <p:nvPr>
            <p:ph sz="quarter" idx="14"/>
          </p:nvPr>
        </p:nvSpPr>
        <p:spPr/>
        <p:txBody>
          <a:bodyPr/>
          <a:lstStyle/>
          <a:p>
            <a:r>
              <a:rPr lang="en-US" dirty="0"/>
              <a:t>From linear algebra abstractions (common to ML frameworks and beyond)</a:t>
            </a:r>
          </a:p>
          <a:p>
            <a:r>
              <a:rPr lang="en-US" dirty="0"/>
              <a:t>Intermediate languages for </a:t>
            </a:r>
            <a:r>
              <a:rPr lang="en-US" b="1" dirty="0"/>
              <a:t>in and near memory computing</a:t>
            </a:r>
          </a:p>
          <a:p>
            <a:r>
              <a:rPr lang="en-US" b="1" dirty="0"/>
              <a:t>Pattern recognition</a:t>
            </a:r>
            <a:r>
              <a:rPr lang="en-US" dirty="0"/>
              <a:t>, target-specific </a:t>
            </a:r>
            <a:r>
              <a:rPr lang="en-US" b="1" dirty="0"/>
              <a:t>models and optimizations</a:t>
            </a:r>
          </a:p>
        </p:txBody>
      </p:sp>
      <p:grpSp>
        <p:nvGrpSpPr>
          <p:cNvPr id="11" name="Group 10">
            <a:extLst>
              <a:ext uri="{FF2B5EF4-FFF2-40B4-BE49-F238E27FC236}">
                <a16:creationId xmlns:a16="http://schemas.microsoft.com/office/drawing/2014/main" id="{ABE9A2D4-011D-5470-1D03-DDD659497CEA}"/>
              </a:ext>
            </a:extLst>
          </p:cNvPr>
          <p:cNvGrpSpPr/>
          <p:nvPr/>
        </p:nvGrpSpPr>
        <p:grpSpPr>
          <a:xfrm>
            <a:off x="179387" y="2107714"/>
            <a:ext cx="8837727" cy="2659549"/>
            <a:chOff x="179387" y="2107714"/>
            <a:chExt cx="8837727" cy="2659549"/>
          </a:xfrm>
        </p:grpSpPr>
        <p:sp>
          <p:nvSpPr>
            <p:cNvPr id="3" name="Rectangle 2">
              <a:extLst>
                <a:ext uri="{FF2B5EF4-FFF2-40B4-BE49-F238E27FC236}">
                  <a16:creationId xmlns:a16="http://schemas.microsoft.com/office/drawing/2014/main" id="{3B7548A2-E910-B890-6C43-A1A81E9E3D39}"/>
                </a:ext>
              </a:extLst>
            </p:cNvPr>
            <p:cNvSpPr/>
            <p:nvPr/>
          </p:nvSpPr>
          <p:spPr>
            <a:xfrm>
              <a:off x="476628" y="4163505"/>
              <a:ext cx="4239388" cy="603758"/>
            </a:xfrm>
            <a:prstGeom prst="rect">
              <a:avLst/>
            </a:prstGeom>
          </p:spPr>
          <p:txBody>
            <a:bodyPr vert="horz" lIns="91440" tIns="45720" rIns="91440" bIns="45720" rtlCol="0" anchor="ctr"/>
            <a:lstStyle/>
            <a:p>
              <a:r>
                <a:rPr lang="en-US" sz="1100" dirty="0">
                  <a:solidFill>
                    <a:schemeClr val="tx1">
                      <a:tint val="75000"/>
                    </a:schemeClr>
                  </a:solidFill>
                  <a:latin typeface="Tw Cen MT"/>
                </a:rPr>
                <a:t>A. Khan et al, "CINM (Cinnamon): A Compilation Infrastructure for Heterogeneous Compute In-Memory and Compute Near-Memory Paradigms", </a:t>
              </a:r>
              <a:r>
                <a:rPr lang="en-US" sz="1100" dirty="0" err="1">
                  <a:solidFill>
                    <a:schemeClr val="tx1">
                      <a:tint val="75000"/>
                    </a:schemeClr>
                  </a:solidFill>
                  <a:latin typeface="Tw Cen MT"/>
                </a:rPr>
                <a:t>arXiv</a:t>
              </a:r>
              <a:r>
                <a:rPr lang="en-US" sz="1100" dirty="0">
                  <a:solidFill>
                    <a:schemeClr val="tx1">
                      <a:tint val="75000"/>
                    </a:schemeClr>
                  </a:solidFill>
                  <a:latin typeface="Tw Cen MT"/>
                </a:rPr>
                <a:t>, Aug 2023</a:t>
              </a:r>
              <a:endParaRPr lang="en-DE" sz="1100" dirty="0">
                <a:solidFill>
                  <a:schemeClr val="tx1">
                    <a:tint val="75000"/>
                  </a:schemeClr>
                </a:solidFill>
                <a:latin typeface="Tw Cen MT"/>
              </a:endParaRPr>
            </a:p>
          </p:txBody>
        </p:sp>
        <p:pic>
          <p:nvPicPr>
            <p:cNvPr id="6" name="Content Placeholder 6">
              <a:extLst>
                <a:ext uri="{FF2B5EF4-FFF2-40B4-BE49-F238E27FC236}">
                  <a16:creationId xmlns:a16="http://schemas.microsoft.com/office/drawing/2014/main" id="{047224C7-64C5-EA15-5A9E-F464ABDA6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088" y="4031841"/>
              <a:ext cx="2592413" cy="433543"/>
            </a:xfrm>
            <a:prstGeom prst="rect">
              <a:avLst/>
            </a:prstGeom>
          </p:spPr>
        </p:pic>
        <p:pic>
          <p:nvPicPr>
            <p:cNvPr id="8" name="Picture 7">
              <a:extLst>
                <a:ext uri="{FF2B5EF4-FFF2-40B4-BE49-F238E27FC236}">
                  <a16:creationId xmlns:a16="http://schemas.microsoft.com/office/drawing/2014/main" id="{729BDD00-65CD-50A7-3EE9-9F8475BE2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87" y="2107714"/>
              <a:ext cx="8837727" cy="1821174"/>
            </a:xfrm>
            <a:prstGeom prst="rect">
              <a:avLst/>
            </a:prstGeom>
          </p:spPr>
        </p:pic>
      </p:grpSp>
    </p:spTree>
    <p:extLst>
      <p:ext uri="{BB962C8B-B14F-4D97-AF65-F5344CB8AC3E}">
        <p14:creationId xmlns:p14="http://schemas.microsoft.com/office/powerpoint/2010/main" val="391606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18F9B1-EB87-8358-DE8C-20D15E2ACD84}"/>
              </a:ext>
            </a:extLst>
          </p:cNvPr>
          <p:cNvSpPr>
            <a:spLocks noGrp="1"/>
          </p:cNvSpPr>
          <p:nvPr>
            <p:ph type="body" sz="quarter" idx="12"/>
          </p:nvPr>
        </p:nvSpPr>
        <p:spPr/>
        <p:txBody>
          <a:bodyPr/>
          <a:lstStyle/>
          <a:p>
            <a:r>
              <a:rPr lang="en-US" dirty="0"/>
              <a:t>CINM: Generalized MLIR infrastructure</a:t>
            </a:r>
          </a:p>
        </p:txBody>
      </p:sp>
      <p:sp>
        <p:nvSpPr>
          <p:cNvPr id="4" name="Slide Number Placeholder 3">
            <a:extLst>
              <a:ext uri="{FF2B5EF4-FFF2-40B4-BE49-F238E27FC236}">
                <a16:creationId xmlns:a16="http://schemas.microsoft.com/office/drawing/2014/main" id="{F5C6DC47-3037-8C3A-7D5E-83ABB84B0D90}"/>
              </a:ext>
            </a:extLst>
          </p:cNvPr>
          <p:cNvSpPr>
            <a:spLocks noGrp="1"/>
          </p:cNvSpPr>
          <p:nvPr>
            <p:ph type="sldNum" sz="quarter" idx="4"/>
          </p:nvPr>
        </p:nvSpPr>
        <p:spPr/>
        <p:txBody>
          <a:bodyPr/>
          <a:lstStyle/>
          <a:p>
            <a:pPr>
              <a:defRPr/>
            </a:pPr>
            <a:fld id="{2DA1BE7D-6820-4450-ACB1-CA4C41F17A73}" type="slidenum">
              <a:rPr lang="en-US" smtClean="0"/>
              <a:pPr>
                <a:defRPr/>
              </a:pPr>
              <a:t>33</a:t>
            </a:fld>
            <a:endParaRPr lang="en-US" dirty="0"/>
          </a:p>
        </p:txBody>
      </p:sp>
      <p:sp>
        <p:nvSpPr>
          <p:cNvPr id="5" name="Footer Placeholder 4">
            <a:extLst>
              <a:ext uri="{FF2B5EF4-FFF2-40B4-BE49-F238E27FC236}">
                <a16:creationId xmlns:a16="http://schemas.microsoft.com/office/drawing/2014/main" id="{E5450CF0-D4C4-6A9C-F595-16F279B2BB1E}"/>
              </a:ext>
            </a:extLst>
          </p:cNvPr>
          <p:cNvSpPr>
            <a:spLocks noGrp="1"/>
          </p:cNvSpPr>
          <p:nvPr>
            <p:ph type="ftr" sz="quarter" idx="3"/>
          </p:nvPr>
        </p:nvSpPr>
        <p:spPr/>
        <p:txBody>
          <a:bodyPr/>
          <a:lstStyle/>
          <a:p>
            <a:r>
              <a:rPr lang="en-US"/>
              <a:t>© Prof. J. Castrillon. Keynote, CODAI 2023</a:t>
            </a:r>
            <a:endParaRPr lang="en-US" dirty="0"/>
          </a:p>
        </p:txBody>
      </p:sp>
      <p:sp>
        <p:nvSpPr>
          <p:cNvPr id="9" name="Content Placeholder 8">
            <a:extLst>
              <a:ext uri="{FF2B5EF4-FFF2-40B4-BE49-F238E27FC236}">
                <a16:creationId xmlns:a16="http://schemas.microsoft.com/office/drawing/2014/main" id="{37A112A8-C19C-E1CA-FD38-A0AFC722F575}"/>
              </a:ext>
            </a:extLst>
          </p:cNvPr>
          <p:cNvSpPr>
            <a:spLocks noGrp="1"/>
          </p:cNvSpPr>
          <p:nvPr>
            <p:ph sz="quarter" idx="14"/>
          </p:nvPr>
        </p:nvSpPr>
        <p:spPr/>
        <p:txBody>
          <a:bodyPr/>
          <a:lstStyle/>
          <a:p>
            <a:r>
              <a:rPr lang="en-US" dirty="0"/>
              <a:t>From linear algebra abstractions (common to ML frameworks and beyond)</a:t>
            </a:r>
          </a:p>
          <a:p>
            <a:r>
              <a:rPr lang="en-US" dirty="0"/>
              <a:t>Intermediate languages for </a:t>
            </a:r>
            <a:r>
              <a:rPr lang="en-US" b="1" dirty="0"/>
              <a:t>in and near memory computing</a:t>
            </a:r>
          </a:p>
          <a:p>
            <a:r>
              <a:rPr lang="en-US" b="1" dirty="0"/>
              <a:t>Pattern recognition</a:t>
            </a:r>
            <a:r>
              <a:rPr lang="en-US" dirty="0"/>
              <a:t>, target-specific </a:t>
            </a:r>
            <a:r>
              <a:rPr lang="en-US" b="1" dirty="0"/>
              <a:t>models and optimizations</a:t>
            </a:r>
          </a:p>
        </p:txBody>
      </p:sp>
      <p:sp>
        <p:nvSpPr>
          <p:cNvPr id="3" name="Rectangle 2">
            <a:extLst>
              <a:ext uri="{FF2B5EF4-FFF2-40B4-BE49-F238E27FC236}">
                <a16:creationId xmlns:a16="http://schemas.microsoft.com/office/drawing/2014/main" id="{3B7548A2-E910-B890-6C43-A1A81E9E3D39}"/>
              </a:ext>
            </a:extLst>
          </p:cNvPr>
          <p:cNvSpPr/>
          <p:nvPr/>
        </p:nvSpPr>
        <p:spPr>
          <a:xfrm>
            <a:off x="476628" y="4163505"/>
            <a:ext cx="4239388" cy="603758"/>
          </a:xfrm>
          <a:prstGeom prst="rect">
            <a:avLst/>
          </a:prstGeom>
        </p:spPr>
        <p:txBody>
          <a:bodyPr vert="horz" lIns="91440" tIns="45720" rIns="91440" bIns="45720" rtlCol="0" anchor="ctr"/>
          <a:lstStyle/>
          <a:p>
            <a:r>
              <a:rPr lang="en-US" sz="1100" dirty="0">
                <a:solidFill>
                  <a:schemeClr val="tx1">
                    <a:tint val="75000"/>
                  </a:schemeClr>
                </a:solidFill>
                <a:latin typeface="Tw Cen MT"/>
              </a:rPr>
              <a:t>A. Khan et al, "CINM (Cinnamon): A Compilation Infrastructure for Heterogeneous Compute In-Memory and Compute Near-Memory Paradigms", </a:t>
            </a:r>
            <a:r>
              <a:rPr lang="en-US" sz="1100" dirty="0" err="1">
                <a:solidFill>
                  <a:schemeClr val="tx1">
                    <a:tint val="75000"/>
                  </a:schemeClr>
                </a:solidFill>
                <a:latin typeface="Tw Cen MT"/>
              </a:rPr>
              <a:t>arXiv</a:t>
            </a:r>
            <a:r>
              <a:rPr lang="en-US" sz="1100" dirty="0">
                <a:solidFill>
                  <a:schemeClr val="tx1">
                    <a:tint val="75000"/>
                  </a:schemeClr>
                </a:solidFill>
                <a:latin typeface="Tw Cen MT"/>
              </a:rPr>
              <a:t>, Aug 2023</a:t>
            </a:r>
            <a:endParaRPr lang="en-DE" sz="1100" dirty="0">
              <a:solidFill>
                <a:schemeClr val="tx1">
                  <a:tint val="75000"/>
                </a:schemeClr>
              </a:solidFill>
              <a:latin typeface="Tw Cen MT"/>
            </a:endParaRPr>
          </a:p>
        </p:txBody>
      </p:sp>
      <p:pic>
        <p:nvPicPr>
          <p:cNvPr id="6" name="Content Placeholder 6">
            <a:extLst>
              <a:ext uri="{FF2B5EF4-FFF2-40B4-BE49-F238E27FC236}">
                <a16:creationId xmlns:a16="http://schemas.microsoft.com/office/drawing/2014/main" id="{047224C7-64C5-EA15-5A9E-F464ABDA6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088" y="4031841"/>
            <a:ext cx="2592413" cy="433543"/>
          </a:xfrm>
          <a:prstGeom prst="rect">
            <a:avLst/>
          </a:prstGeom>
        </p:spPr>
      </p:pic>
      <p:pic>
        <p:nvPicPr>
          <p:cNvPr id="8" name="Picture 7">
            <a:extLst>
              <a:ext uri="{FF2B5EF4-FFF2-40B4-BE49-F238E27FC236}">
                <a16:creationId xmlns:a16="http://schemas.microsoft.com/office/drawing/2014/main" id="{729BDD00-65CD-50A7-3EE9-9F8475BE2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87" y="2107714"/>
            <a:ext cx="8837727" cy="1821174"/>
          </a:xfrm>
          <a:prstGeom prst="rect">
            <a:avLst/>
          </a:prstGeom>
        </p:spPr>
      </p:pic>
      <p:pic>
        <p:nvPicPr>
          <p:cNvPr id="7" name="Picture 6">
            <a:extLst>
              <a:ext uri="{FF2B5EF4-FFF2-40B4-BE49-F238E27FC236}">
                <a16:creationId xmlns:a16="http://schemas.microsoft.com/office/drawing/2014/main" id="{3EDE0A4A-2200-95A8-B2B3-A493E01F9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123" y="1903574"/>
            <a:ext cx="4985084" cy="274752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7507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3F7F9D-24ED-590E-92D0-E9ABFF8E25FB}"/>
              </a:ext>
            </a:extLst>
          </p:cNvPr>
          <p:cNvSpPr>
            <a:spLocks noGrp="1"/>
          </p:cNvSpPr>
          <p:nvPr>
            <p:ph type="sldNum" sz="quarter" idx="11"/>
          </p:nvPr>
        </p:nvSpPr>
        <p:spPr/>
        <p:txBody>
          <a:bodyPr/>
          <a:lstStyle/>
          <a:p>
            <a:pPr>
              <a:defRPr/>
            </a:pPr>
            <a:fld id="{2DA1BE7D-6820-4450-ACB1-CA4C41F17A73}" type="slidenum">
              <a:rPr lang="en-US" smtClean="0"/>
              <a:pPr>
                <a:defRPr/>
              </a:pPr>
              <a:t>34</a:t>
            </a:fld>
            <a:endParaRPr lang="en-US" dirty="0"/>
          </a:p>
        </p:txBody>
      </p:sp>
      <p:sp>
        <p:nvSpPr>
          <p:cNvPr id="2" name="Text Placeholder 1">
            <a:extLst>
              <a:ext uri="{FF2B5EF4-FFF2-40B4-BE49-F238E27FC236}">
                <a16:creationId xmlns:a16="http://schemas.microsoft.com/office/drawing/2014/main" id="{45CAA385-D67A-FB9F-E460-7DB83B210ACB}"/>
              </a:ext>
            </a:extLst>
          </p:cNvPr>
          <p:cNvSpPr>
            <a:spLocks noGrp="1"/>
          </p:cNvSpPr>
          <p:nvPr>
            <p:ph type="body" sz="quarter" idx="12"/>
          </p:nvPr>
        </p:nvSpPr>
        <p:spPr/>
        <p:txBody>
          <a:bodyPr/>
          <a:lstStyle/>
          <a:p>
            <a:r>
              <a:rPr lang="en-US" dirty="0"/>
              <a:t>UPMEM example: </a:t>
            </a:r>
            <a:r>
              <a:rPr lang="en-US" dirty="0" err="1"/>
              <a:t>Matmult</a:t>
            </a:r>
            <a:endParaRPr lang="en-US" dirty="0"/>
          </a:p>
        </p:txBody>
      </p:sp>
      <p:sp>
        <p:nvSpPr>
          <p:cNvPr id="5" name="Footer Placeholder 4">
            <a:extLst>
              <a:ext uri="{FF2B5EF4-FFF2-40B4-BE49-F238E27FC236}">
                <a16:creationId xmlns:a16="http://schemas.microsoft.com/office/drawing/2014/main" id="{74DAFC0F-5DD3-FC5C-6A73-D61BC6581E78}"/>
              </a:ext>
            </a:extLst>
          </p:cNvPr>
          <p:cNvSpPr>
            <a:spLocks noGrp="1"/>
          </p:cNvSpPr>
          <p:nvPr>
            <p:ph type="ftr" sz="quarter" idx="3"/>
          </p:nvPr>
        </p:nvSpPr>
        <p:spPr/>
        <p:txBody>
          <a:bodyPr/>
          <a:lstStyle/>
          <a:p>
            <a:r>
              <a:rPr lang="en-US"/>
              <a:t>© Prof. J. Castrillon. Keynote, CODAI 2023</a:t>
            </a:r>
            <a:endParaRPr lang="en-US" dirty="0"/>
          </a:p>
        </p:txBody>
      </p:sp>
      <p:pic>
        <p:nvPicPr>
          <p:cNvPr id="3" name="Picture 2">
            <a:extLst>
              <a:ext uri="{FF2B5EF4-FFF2-40B4-BE49-F238E27FC236}">
                <a16:creationId xmlns:a16="http://schemas.microsoft.com/office/drawing/2014/main" id="{785AA087-908D-8DD8-8563-3EFC5F882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46" y="756236"/>
            <a:ext cx="6577326" cy="4407802"/>
          </a:xfrm>
          <a:prstGeom prst="rect">
            <a:avLst/>
          </a:prstGeom>
        </p:spPr>
      </p:pic>
      <p:sp>
        <p:nvSpPr>
          <p:cNvPr id="6" name="Rectangle 5">
            <a:extLst>
              <a:ext uri="{FF2B5EF4-FFF2-40B4-BE49-F238E27FC236}">
                <a16:creationId xmlns:a16="http://schemas.microsoft.com/office/drawing/2014/main" id="{CFECE28F-DCD0-F7D2-56C8-F97658A5A613}"/>
              </a:ext>
            </a:extLst>
          </p:cNvPr>
          <p:cNvSpPr/>
          <p:nvPr/>
        </p:nvSpPr>
        <p:spPr>
          <a:xfrm>
            <a:off x="226922" y="915566"/>
            <a:ext cx="5617171" cy="769441"/>
          </a:xfrm>
          <a:prstGeom prst="rect">
            <a:avLst/>
          </a:prstGeom>
          <a:solidFill>
            <a:schemeClr val="bg1"/>
          </a:solidFill>
          <a:effectLst>
            <a:outerShdw blurRad="50800" dist="38100" dir="8100000" algn="tr" rotWithShape="0">
              <a:prstClr val="black">
                <a:alpha val="40000"/>
              </a:prstClr>
            </a:outerShdw>
          </a:effectLst>
        </p:spPr>
        <p:txBody>
          <a:bodyPr wrap="square">
            <a:spAutoFit/>
          </a:bodyPr>
          <a:lstStyle/>
          <a:p>
            <a:r>
              <a:rPr lang="en-GB" sz="1100" b="1" dirty="0">
                <a:latin typeface="Courier" pitchFamily="2" charset="0"/>
              </a:rPr>
              <a:t>def</a:t>
            </a:r>
            <a:r>
              <a:rPr lang="en-GB" sz="1100" dirty="0">
                <a:latin typeface="Courier" pitchFamily="2" charset="0"/>
              </a:rPr>
              <a:t> mm(int32(64, 64) A, int32(64, 64) B) -&gt; (int32(64, 64) C) {</a:t>
            </a:r>
          </a:p>
          <a:p>
            <a:r>
              <a:rPr lang="en-GB" sz="1100" dirty="0">
                <a:latin typeface="Courier" pitchFamily="2" charset="0"/>
              </a:rPr>
              <a:t>  C(</a:t>
            </a:r>
            <a:r>
              <a:rPr lang="en-GB" sz="1100" dirty="0" err="1">
                <a:latin typeface="Courier" pitchFamily="2" charset="0"/>
              </a:rPr>
              <a:t>i,j</a:t>
            </a:r>
            <a:r>
              <a:rPr lang="en-GB" sz="1100" dirty="0">
                <a:latin typeface="Courier" pitchFamily="2" charset="0"/>
              </a:rPr>
              <a:t>) += A(</a:t>
            </a:r>
            <a:r>
              <a:rPr lang="en-GB" sz="1100" dirty="0" err="1">
                <a:latin typeface="Courier" pitchFamily="2" charset="0"/>
              </a:rPr>
              <a:t>i,k</a:t>
            </a:r>
            <a:r>
              <a:rPr lang="en-GB" sz="1100" dirty="0">
                <a:latin typeface="Courier" pitchFamily="2" charset="0"/>
              </a:rPr>
              <a:t>) * B(</a:t>
            </a:r>
            <a:r>
              <a:rPr lang="en-GB" sz="1100" dirty="0" err="1">
                <a:latin typeface="Courier" pitchFamily="2" charset="0"/>
              </a:rPr>
              <a:t>k,j</a:t>
            </a:r>
            <a:r>
              <a:rPr lang="en-GB" sz="1100" dirty="0">
                <a:latin typeface="Courier" pitchFamily="2" charset="0"/>
              </a:rPr>
              <a:t>) </a:t>
            </a:r>
          </a:p>
          <a:p>
            <a:r>
              <a:rPr lang="en-GB" sz="1100" dirty="0">
                <a:latin typeface="Courier" pitchFamily="2" charset="0"/>
              </a:rPr>
              <a:t>	where i in 0:64, k in 0:64, j in 0:64</a:t>
            </a:r>
          </a:p>
          <a:p>
            <a:r>
              <a:rPr lang="en-GB" sz="1100" dirty="0">
                <a:latin typeface="Courier" pitchFamily="2" charset="0"/>
              </a:rPr>
              <a:t>}</a:t>
            </a:r>
            <a:endParaRPr lang="en-GB" sz="1100" dirty="0">
              <a:effectLst/>
              <a:latin typeface="Courier" pitchFamily="2" charset="0"/>
            </a:endParaRPr>
          </a:p>
        </p:txBody>
      </p:sp>
      <p:pic>
        <p:nvPicPr>
          <p:cNvPr id="7" name="Picture 6">
            <a:extLst>
              <a:ext uri="{FF2B5EF4-FFF2-40B4-BE49-F238E27FC236}">
                <a16:creationId xmlns:a16="http://schemas.microsoft.com/office/drawing/2014/main" id="{BD1AFC91-EAE9-D916-E5D4-AAFBD68AB3B1}"/>
              </a:ext>
            </a:extLst>
          </p:cNvPr>
          <p:cNvPicPr>
            <a:picLocks noChangeAspect="1"/>
          </p:cNvPicPr>
          <p:nvPr/>
        </p:nvPicPr>
        <p:blipFill rotWithShape="1">
          <a:blip r:embed="rId4"/>
          <a:srcRect t="7358"/>
          <a:stretch/>
        </p:blipFill>
        <p:spPr>
          <a:xfrm>
            <a:off x="7471671" y="912616"/>
            <a:ext cx="1480682" cy="763250"/>
          </a:xfrm>
          <a:prstGeom prst="rect">
            <a:avLst/>
          </a:prstGeom>
        </p:spPr>
      </p:pic>
    </p:spTree>
    <p:extLst>
      <p:ext uri="{BB962C8B-B14F-4D97-AF65-F5344CB8AC3E}">
        <p14:creationId xmlns:p14="http://schemas.microsoft.com/office/powerpoint/2010/main" val="27617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9" presetClass="emph" presetSubtype="0" nodeType="afterEffect">
                                  <p:stCondLst>
                                    <p:cond delay="0"/>
                                  </p:stCondLst>
                                  <p:childTnLst>
                                    <p:set>
                                      <p:cBhvr>
                                        <p:cTn id="9" dur="indefinite"/>
                                        <p:tgtEl>
                                          <p:spTgt spid="3"/>
                                        </p:tgtEl>
                                        <p:attrNameLst>
                                          <p:attrName>style.opacity</p:attrName>
                                        </p:attrNameLst>
                                      </p:cBhvr>
                                      <p:to>
                                        <p:strVal val="0.5"/>
                                      </p:to>
                                    </p:set>
                                    <p:animEffect filter="image" prLst="opacity: 0.5">
                                      <p:cBhvr rctx="IE">
                                        <p:cTn id="10"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5B134E-2682-F6D5-37AA-32F1E723CA17}"/>
              </a:ext>
            </a:extLst>
          </p:cNvPr>
          <p:cNvSpPr>
            <a:spLocks noGrp="1"/>
          </p:cNvSpPr>
          <p:nvPr>
            <p:ph type="sldNum" sz="quarter" idx="11"/>
          </p:nvPr>
        </p:nvSpPr>
        <p:spPr/>
        <p:txBody>
          <a:bodyPr/>
          <a:lstStyle/>
          <a:p>
            <a:pPr>
              <a:defRPr/>
            </a:pPr>
            <a:fld id="{2DA1BE7D-6820-4450-ACB1-CA4C41F17A73}" type="slidenum">
              <a:rPr lang="en-US" smtClean="0"/>
              <a:pPr>
                <a:defRPr/>
              </a:pPr>
              <a:t>35</a:t>
            </a:fld>
            <a:endParaRPr lang="en-US" dirty="0"/>
          </a:p>
        </p:txBody>
      </p:sp>
      <p:sp>
        <p:nvSpPr>
          <p:cNvPr id="3" name="Text Placeholder 2">
            <a:extLst>
              <a:ext uri="{FF2B5EF4-FFF2-40B4-BE49-F238E27FC236}">
                <a16:creationId xmlns:a16="http://schemas.microsoft.com/office/drawing/2014/main" id="{98563EDF-5352-6DBE-6A58-4E30131DD043}"/>
              </a:ext>
            </a:extLst>
          </p:cNvPr>
          <p:cNvSpPr>
            <a:spLocks noGrp="1"/>
          </p:cNvSpPr>
          <p:nvPr>
            <p:ph type="body" sz="quarter" idx="12"/>
          </p:nvPr>
        </p:nvSpPr>
        <p:spPr/>
        <p:txBody>
          <a:bodyPr/>
          <a:lstStyle/>
          <a:p>
            <a:r>
              <a:rPr lang="en-US" dirty="0"/>
              <a:t>UPMEM example: Results</a:t>
            </a:r>
          </a:p>
        </p:txBody>
      </p:sp>
      <p:sp>
        <p:nvSpPr>
          <p:cNvPr id="4" name="Footer Placeholder 3">
            <a:extLst>
              <a:ext uri="{FF2B5EF4-FFF2-40B4-BE49-F238E27FC236}">
                <a16:creationId xmlns:a16="http://schemas.microsoft.com/office/drawing/2014/main" id="{06AFC8DE-6095-8987-7E5C-AB5EF6893551}"/>
              </a:ext>
            </a:extLst>
          </p:cNvPr>
          <p:cNvSpPr>
            <a:spLocks noGrp="1"/>
          </p:cNvSpPr>
          <p:nvPr>
            <p:ph type="ftr" sz="quarter" idx="3"/>
          </p:nvPr>
        </p:nvSpPr>
        <p:spPr/>
        <p:txBody>
          <a:bodyPr/>
          <a:lstStyle/>
          <a:p>
            <a:r>
              <a:rPr lang="en-US"/>
              <a:t>© Prof. J. Castrillon. Keynote, CODAI 2023</a:t>
            </a:r>
            <a:endParaRPr lang="en-US" dirty="0"/>
          </a:p>
        </p:txBody>
      </p:sp>
      <p:grpSp>
        <p:nvGrpSpPr>
          <p:cNvPr id="9" name="Group 8">
            <a:extLst>
              <a:ext uri="{FF2B5EF4-FFF2-40B4-BE49-F238E27FC236}">
                <a16:creationId xmlns:a16="http://schemas.microsoft.com/office/drawing/2014/main" id="{A8FC6D79-663A-5445-E99F-CFCE48A197BE}"/>
              </a:ext>
            </a:extLst>
          </p:cNvPr>
          <p:cNvGrpSpPr/>
          <p:nvPr/>
        </p:nvGrpSpPr>
        <p:grpSpPr>
          <a:xfrm>
            <a:off x="-36511" y="771551"/>
            <a:ext cx="4392488" cy="2541290"/>
            <a:chOff x="107505" y="915567"/>
            <a:chExt cx="4392488" cy="2541290"/>
          </a:xfrm>
        </p:grpSpPr>
        <p:pic>
          <p:nvPicPr>
            <p:cNvPr id="5" name="Picture 4">
              <a:extLst>
                <a:ext uri="{FF2B5EF4-FFF2-40B4-BE49-F238E27FC236}">
                  <a16:creationId xmlns:a16="http://schemas.microsoft.com/office/drawing/2014/main" id="{69248BA4-07AC-67C5-DBAD-D83691BFE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5" y="915567"/>
              <a:ext cx="4392488" cy="2541290"/>
            </a:xfrm>
            <a:prstGeom prst="rect">
              <a:avLst/>
            </a:prstGeom>
          </p:spPr>
        </p:pic>
        <p:sp>
          <p:nvSpPr>
            <p:cNvPr id="6" name="TextBox 5">
              <a:extLst>
                <a:ext uri="{FF2B5EF4-FFF2-40B4-BE49-F238E27FC236}">
                  <a16:creationId xmlns:a16="http://schemas.microsoft.com/office/drawing/2014/main" id="{DBF9D321-7998-5BF3-4283-C40DEDA79E73}"/>
                </a:ext>
              </a:extLst>
            </p:cNvPr>
            <p:cNvSpPr txBox="1"/>
            <p:nvPr/>
          </p:nvSpPr>
          <p:spPr>
            <a:xfrm>
              <a:off x="2195736" y="1252302"/>
              <a:ext cx="844398" cy="338554"/>
            </a:xfrm>
            <a:prstGeom prst="rect">
              <a:avLst/>
            </a:prstGeom>
            <a:solidFill>
              <a:schemeClr val="bg1">
                <a:lumMod val="85000"/>
              </a:schemeClr>
            </a:solidFill>
          </p:spPr>
          <p:txBody>
            <a:bodyPr wrap="none" rtlCol="0">
              <a:spAutoFit/>
            </a:bodyPr>
            <a:lstStyle/>
            <a:p>
              <a:r>
                <a:rPr lang="en-US" sz="1600" dirty="0" err="1">
                  <a:latin typeface="Tw Cen MT"/>
                  <a:cs typeface="Tw Cen MT"/>
                </a:rPr>
                <a:t>Matmult</a:t>
              </a:r>
              <a:endParaRPr lang="en-US" sz="1600" dirty="0">
                <a:latin typeface="Tw Cen MT"/>
                <a:cs typeface="Tw Cen MT"/>
              </a:endParaRPr>
            </a:p>
          </p:txBody>
        </p:sp>
      </p:grpSp>
      <p:pic>
        <p:nvPicPr>
          <p:cNvPr id="8" name="Picture 7">
            <a:extLst>
              <a:ext uri="{FF2B5EF4-FFF2-40B4-BE49-F238E27FC236}">
                <a16:creationId xmlns:a16="http://schemas.microsoft.com/office/drawing/2014/main" id="{56507019-6228-2AC4-0E5A-62FE0AE39BB6}"/>
              </a:ext>
            </a:extLst>
          </p:cNvPr>
          <p:cNvPicPr>
            <a:picLocks noChangeAspect="1"/>
          </p:cNvPicPr>
          <p:nvPr/>
        </p:nvPicPr>
        <p:blipFill>
          <a:blip r:embed="rId4">
            <a:alphaModFix/>
          </a:blip>
          <a:stretch>
            <a:fillRect/>
          </a:stretch>
        </p:blipFill>
        <p:spPr>
          <a:xfrm>
            <a:off x="812232" y="2848541"/>
            <a:ext cx="8331768" cy="2275178"/>
          </a:xfrm>
          <a:prstGeom prst="rect">
            <a:avLst/>
          </a:prstGeom>
        </p:spPr>
      </p:pic>
      <p:sp>
        <p:nvSpPr>
          <p:cNvPr id="10" name="TextBox 9">
            <a:extLst>
              <a:ext uri="{FF2B5EF4-FFF2-40B4-BE49-F238E27FC236}">
                <a16:creationId xmlns:a16="http://schemas.microsoft.com/office/drawing/2014/main" id="{7D649D34-2914-E1BE-A811-07BF8F3008DE}"/>
              </a:ext>
            </a:extLst>
          </p:cNvPr>
          <p:cNvSpPr txBox="1"/>
          <p:nvPr/>
        </p:nvSpPr>
        <p:spPr>
          <a:xfrm>
            <a:off x="4204248" y="1058183"/>
            <a:ext cx="2376263" cy="830997"/>
          </a:xfrm>
          <a:prstGeom prst="rect">
            <a:avLst/>
          </a:prstGeom>
          <a:noFill/>
        </p:spPr>
        <p:txBody>
          <a:bodyPr wrap="square" rtlCol="0">
            <a:spAutoFit/>
          </a:bodyPr>
          <a:lstStyle/>
          <a:p>
            <a:r>
              <a:rPr lang="en-US" sz="1600" dirty="0">
                <a:latin typeface="Tw Cen MT"/>
                <a:cs typeface="Tw Cen MT"/>
              </a:rPr>
              <a:t>1-DIMM	128 DPUs</a:t>
            </a:r>
          </a:p>
          <a:p>
            <a:r>
              <a:rPr lang="en-US" sz="1600" dirty="0">
                <a:latin typeface="Tw Cen MT"/>
                <a:cs typeface="Tw Cen MT"/>
              </a:rPr>
              <a:t>5-DIMMs 	640 DPUs</a:t>
            </a:r>
          </a:p>
          <a:p>
            <a:r>
              <a:rPr lang="en-US" sz="1600" dirty="0">
                <a:latin typeface="Tw Cen MT"/>
                <a:cs typeface="Tw Cen MT"/>
              </a:rPr>
              <a:t>10-DIMMs	1280-DPUs</a:t>
            </a:r>
          </a:p>
        </p:txBody>
      </p:sp>
      <p:sp>
        <p:nvSpPr>
          <p:cNvPr id="11" name="Rounded Rectangular Callout 10">
            <a:extLst>
              <a:ext uri="{FF2B5EF4-FFF2-40B4-BE49-F238E27FC236}">
                <a16:creationId xmlns:a16="http://schemas.microsoft.com/office/drawing/2014/main" id="{031BBAEA-B924-E275-E927-630D2FA4389B}"/>
              </a:ext>
            </a:extLst>
          </p:cNvPr>
          <p:cNvSpPr/>
          <p:nvPr/>
        </p:nvSpPr>
        <p:spPr>
          <a:xfrm>
            <a:off x="6588224" y="978478"/>
            <a:ext cx="2352586" cy="1415434"/>
          </a:xfrm>
          <a:prstGeom prst="wedgeRoundRectCallout">
            <a:avLst>
              <a:gd name="adj1" fmla="val -43864"/>
              <a:gd name="adj2" fmla="val 68685"/>
              <a:gd name="adj3" fmla="val 16667"/>
            </a:avLst>
          </a:prstGeom>
          <a:solidFill>
            <a:schemeClr val="accent3">
              <a:lumMod val="20000"/>
              <a:lumOff val="80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w Cen MT"/>
                <a:cs typeface="Tw Cen MT"/>
              </a:rPr>
              <a:t>6.1×, (1 DIMM) 21.3× (5 DIMM) and 30.4× (10 DIMM) </a:t>
            </a:r>
            <a:r>
              <a:rPr lang="en-GB" dirty="0" err="1">
                <a:solidFill>
                  <a:schemeClr val="tx1"/>
                </a:solidFill>
                <a:latin typeface="Tw Cen MT"/>
                <a:cs typeface="Tw Cen MT"/>
              </a:rPr>
              <a:t>wrt</a:t>
            </a:r>
            <a:r>
              <a:rPr lang="en-GB" dirty="0">
                <a:solidFill>
                  <a:schemeClr val="tx1"/>
                </a:solidFill>
                <a:latin typeface="Tw Cen MT"/>
                <a:cs typeface="Tw Cen MT"/>
              </a:rPr>
              <a:t> host CPU</a:t>
            </a:r>
            <a:endParaRPr lang="en-DE" dirty="0">
              <a:solidFill>
                <a:schemeClr val="tx1"/>
              </a:solidFill>
              <a:latin typeface="Tw Cen MT"/>
              <a:cs typeface="Tw Cen MT"/>
            </a:endParaRPr>
          </a:p>
        </p:txBody>
      </p:sp>
    </p:spTree>
    <p:extLst>
      <p:ext uri="{BB962C8B-B14F-4D97-AF65-F5344CB8AC3E}">
        <p14:creationId xmlns:p14="http://schemas.microsoft.com/office/powerpoint/2010/main" val="92533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002E3C-1D44-1741-98B4-5822E916C53F}"/>
              </a:ext>
            </a:extLst>
          </p:cNvPr>
          <p:cNvSpPr>
            <a:spLocks noGrp="1"/>
          </p:cNvSpPr>
          <p:nvPr>
            <p:ph type="sldNum" sz="quarter" idx="11"/>
          </p:nvPr>
        </p:nvSpPr>
        <p:spPr/>
        <p:txBody>
          <a:bodyPr/>
          <a:lstStyle/>
          <a:p>
            <a:pPr>
              <a:defRPr/>
            </a:pPr>
            <a:fld id="{2DA1BE7D-6820-4450-ACB1-CA4C41F17A73}" type="slidenum">
              <a:rPr lang="en-US" smtClean="0"/>
              <a:pPr>
                <a:defRPr/>
              </a:pPr>
              <a:t>36</a:t>
            </a:fld>
            <a:endParaRPr lang="en-US" dirty="0"/>
          </a:p>
        </p:txBody>
      </p:sp>
      <p:sp>
        <p:nvSpPr>
          <p:cNvPr id="2" name="Text Placeholder 1">
            <a:extLst>
              <a:ext uri="{FF2B5EF4-FFF2-40B4-BE49-F238E27FC236}">
                <a16:creationId xmlns:a16="http://schemas.microsoft.com/office/drawing/2014/main" id="{38C05353-BEA9-544D-B570-42F258951FBA}"/>
              </a:ext>
            </a:extLst>
          </p:cNvPr>
          <p:cNvSpPr>
            <a:spLocks noGrp="1"/>
          </p:cNvSpPr>
          <p:nvPr>
            <p:ph type="body" sz="quarter" idx="12"/>
          </p:nvPr>
        </p:nvSpPr>
        <p:spPr/>
        <p:txBody>
          <a:bodyPr/>
          <a:lstStyle/>
          <a:p>
            <a:r>
              <a:rPr lang="en-US" dirty="0"/>
              <a:t>CIM: Lowering examples</a:t>
            </a:r>
          </a:p>
        </p:txBody>
      </p:sp>
      <p:sp>
        <p:nvSpPr>
          <p:cNvPr id="5" name="Footer Placeholder 4">
            <a:extLst>
              <a:ext uri="{FF2B5EF4-FFF2-40B4-BE49-F238E27FC236}">
                <a16:creationId xmlns:a16="http://schemas.microsoft.com/office/drawing/2014/main" id="{1121965B-1C7D-1246-8C70-81852A061415}"/>
              </a:ext>
            </a:extLst>
          </p:cNvPr>
          <p:cNvSpPr>
            <a:spLocks noGrp="1"/>
          </p:cNvSpPr>
          <p:nvPr>
            <p:ph type="ftr" sz="quarter" idx="3"/>
          </p:nvPr>
        </p:nvSpPr>
        <p:spPr/>
        <p:txBody>
          <a:bodyPr/>
          <a:lstStyle/>
          <a:p>
            <a:r>
              <a:rPr lang="en-US"/>
              <a:t>© Prof. J. Castrillon. Keynote, CODAI 2023</a:t>
            </a:r>
            <a:endParaRPr lang="en-US" dirty="0"/>
          </a:p>
        </p:txBody>
      </p:sp>
      <p:pic>
        <p:nvPicPr>
          <p:cNvPr id="7" name="Picture 6">
            <a:extLst>
              <a:ext uri="{FF2B5EF4-FFF2-40B4-BE49-F238E27FC236}">
                <a16:creationId xmlns:a16="http://schemas.microsoft.com/office/drawing/2014/main" id="{9566EE3E-BD61-5246-8F13-F2744ADAD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282" y="813816"/>
            <a:ext cx="4251960" cy="2240280"/>
          </a:xfrm>
          <a:prstGeom prst="rect">
            <a:avLst/>
          </a:prstGeom>
          <a:ln>
            <a:solidFill>
              <a:schemeClr val="accent1"/>
            </a:solidFill>
          </a:ln>
        </p:spPr>
      </p:pic>
      <p:pic>
        <p:nvPicPr>
          <p:cNvPr id="9" name="Picture 8">
            <a:extLst>
              <a:ext uri="{FF2B5EF4-FFF2-40B4-BE49-F238E27FC236}">
                <a16:creationId xmlns:a16="http://schemas.microsoft.com/office/drawing/2014/main" id="{E54ADABF-67E1-4043-83BD-E19290381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828174"/>
            <a:ext cx="4221480" cy="3863340"/>
          </a:xfrm>
          <a:prstGeom prst="rect">
            <a:avLst/>
          </a:prstGeom>
          <a:ln>
            <a:solidFill>
              <a:schemeClr val="accent1"/>
            </a:solidFill>
          </a:ln>
        </p:spPr>
      </p:pic>
      <p:pic>
        <p:nvPicPr>
          <p:cNvPr id="11" name="Picture 10">
            <a:extLst>
              <a:ext uri="{FF2B5EF4-FFF2-40B4-BE49-F238E27FC236}">
                <a16:creationId xmlns:a16="http://schemas.microsoft.com/office/drawing/2014/main" id="{3E71A08D-3808-2841-9556-559F70871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282" y="2994660"/>
            <a:ext cx="4251951" cy="2103597"/>
          </a:xfrm>
          <a:prstGeom prst="rect">
            <a:avLst/>
          </a:prstGeom>
          <a:ln>
            <a:solidFill>
              <a:schemeClr val="accent1"/>
            </a:solidFill>
          </a:ln>
        </p:spPr>
      </p:pic>
      <p:cxnSp>
        <p:nvCxnSpPr>
          <p:cNvPr id="12" name="Gerade Verbindung mit Pfeil 17">
            <a:extLst>
              <a:ext uri="{FF2B5EF4-FFF2-40B4-BE49-F238E27FC236}">
                <a16:creationId xmlns:a16="http://schemas.microsoft.com/office/drawing/2014/main" id="{C675E3A2-F521-6343-B12E-5EFC766C330C}"/>
              </a:ext>
            </a:extLst>
          </p:cNvPr>
          <p:cNvCxnSpPr>
            <a:cxnSpLocks/>
          </p:cNvCxnSpPr>
          <p:nvPr/>
        </p:nvCxnSpPr>
        <p:spPr>
          <a:xfrm>
            <a:off x="4353245" y="2427734"/>
            <a:ext cx="653840" cy="0"/>
          </a:xfrm>
          <a:prstGeom prst="straightConnector1">
            <a:avLst/>
          </a:prstGeom>
          <a:noFill/>
          <a:ln w="57150">
            <a:solidFill>
              <a:schemeClr val="accent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cxnSp>
      <p:cxnSp>
        <p:nvCxnSpPr>
          <p:cNvPr id="13" name="Gerade Verbindung mit Pfeil 17">
            <a:extLst>
              <a:ext uri="{FF2B5EF4-FFF2-40B4-BE49-F238E27FC236}">
                <a16:creationId xmlns:a16="http://schemas.microsoft.com/office/drawing/2014/main" id="{583BC0F8-4237-5C46-96FA-EE16F91FEEF5}"/>
              </a:ext>
            </a:extLst>
          </p:cNvPr>
          <p:cNvCxnSpPr>
            <a:cxnSpLocks/>
          </p:cNvCxnSpPr>
          <p:nvPr/>
        </p:nvCxnSpPr>
        <p:spPr>
          <a:xfrm flipH="1">
            <a:off x="4461104" y="3795886"/>
            <a:ext cx="653840" cy="0"/>
          </a:xfrm>
          <a:prstGeom prst="straightConnector1">
            <a:avLst/>
          </a:prstGeom>
          <a:noFill/>
          <a:ln w="57150">
            <a:solidFill>
              <a:schemeClr val="accent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cxnSp>
      <p:pic>
        <p:nvPicPr>
          <p:cNvPr id="3" name="Picture 2">
            <a:extLst>
              <a:ext uri="{FF2B5EF4-FFF2-40B4-BE49-F238E27FC236}">
                <a16:creationId xmlns:a16="http://schemas.microsoft.com/office/drawing/2014/main" id="{53016140-450F-D3F7-3B64-802662A946C7}"/>
              </a:ext>
            </a:extLst>
          </p:cNvPr>
          <p:cNvPicPr>
            <a:picLocks noChangeAspect="1"/>
          </p:cNvPicPr>
          <p:nvPr/>
        </p:nvPicPr>
        <p:blipFill rotWithShape="1">
          <a:blip r:embed="rId6">
            <a:extLst>
              <a:ext uri="{28A0092B-C50C-407E-A947-70E740481C1C}">
                <a14:useLocalDpi xmlns:a14="http://schemas.microsoft.com/office/drawing/2010/main" val="0"/>
              </a:ext>
            </a:extLst>
          </a:blip>
          <a:srcRect b="28024"/>
          <a:stretch/>
        </p:blipFill>
        <p:spPr>
          <a:xfrm>
            <a:off x="7939317" y="915566"/>
            <a:ext cx="1025171" cy="677814"/>
          </a:xfrm>
          <a:prstGeom prst="rect">
            <a:avLst/>
          </a:prstGeom>
        </p:spPr>
      </p:pic>
    </p:spTree>
    <p:extLst>
      <p:ext uri="{BB962C8B-B14F-4D97-AF65-F5344CB8AC3E}">
        <p14:creationId xmlns:p14="http://schemas.microsoft.com/office/powerpoint/2010/main" val="121451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right)">
                                      <p:cBhvr>
                                        <p:cTn id="15" dur="500"/>
                                        <p:tgtEl>
                                          <p:spTgt spid="13"/>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7E95EC-6782-EE45-A2F7-EC6A9FE24B47}"/>
              </a:ext>
            </a:extLst>
          </p:cNvPr>
          <p:cNvSpPr>
            <a:spLocks noGrp="1"/>
          </p:cNvSpPr>
          <p:nvPr>
            <p:ph type="body" sz="quarter" idx="12"/>
          </p:nvPr>
        </p:nvSpPr>
        <p:spPr/>
        <p:txBody>
          <a:bodyPr/>
          <a:lstStyle/>
          <a:p>
            <a:r>
              <a:rPr lang="en-US" dirty="0"/>
              <a:t>Optimization results: Crossbars beyond </a:t>
            </a:r>
            <a:r>
              <a:rPr lang="en-US" dirty="0" err="1"/>
              <a:t>matmult</a:t>
            </a:r>
            <a:endParaRPr lang="en-US" dirty="0"/>
          </a:p>
        </p:txBody>
      </p:sp>
      <p:sp>
        <p:nvSpPr>
          <p:cNvPr id="4" name="Slide Number Placeholder 3">
            <a:extLst>
              <a:ext uri="{FF2B5EF4-FFF2-40B4-BE49-F238E27FC236}">
                <a16:creationId xmlns:a16="http://schemas.microsoft.com/office/drawing/2014/main" id="{5973791D-33C3-DA45-BDC9-C30A78C23D74}"/>
              </a:ext>
            </a:extLst>
          </p:cNvPr>
          <p:cNvSpPr>
            <a:spLocks noGrp="1"/>
          </p:cNvSpPr>
          <p:nvPr>
            <p:ph type="sldNum" sz="quarter" idx="4"/>
          </p:nvPr>
        </p:nvSpPr>
        <p:spPr/>
        <p:txBody>
          <a:bodyPr/>
          <a:lstStyle/>
          <a:p>
            <a:pPr>
              <a:defRPr/>
            </a:pPr>
            <a:fld id="{2DA1BE7D-6820-4450-ACB1-CA4C41F17A73}" type="slidenum">
              <a:rPr lang="en-US" smtClean="0"/>
              <a:pPr>
                <a:defRPr/>
              </a:pPr>
              <a:t>37</a:t>
            </a:fld>
            <a:endParaRPr lang="en-US" dirty="0"/>
          </a:p>
        </p:txBody>
      </p:sp>
      <p:sp>
        <p:nvSpPr>
          <p:cNvPr id="5" name="Footer Placeholder 4">
            <a:extLst>
              <a:ext uri="{FF2B5EF4-FFF2-40B4-BE49-F238E27FC236}">
                <a16:creationId xmlns:a16="http://schemas.microsoft.com/office/drawing/2014/main" id="{8A0AB45A-6364-E749-839C-5AA1D16649CE}"/>
              </a:ext>
            </a:extLst>
          </p:cNvPr>
          <p:cNvSpPr>
            <a:spLocks noGrp="1"/>
          </p:cNvSpPr>
          <p:nvPr>
            <p:ph type="ftr" sz="quarter" idx="3"/>
          </p:nvPr>
        </p:nvSpPr>
        <p:spPr/>
        <p:txBody>
          <a:bodyPr/>
          <a:lstStyle/>
          <a:p>
            <a:r>
              <a:rPr lang="en-US"/>
              <a:t>© Prof. J. Castrillon. Keynote, CODAI 2023</a:t>
            </a:r>
            <a:endParaRPr lang="en-US" dirty="0"/>
          </a:p>
        </p:txBody>
      </p:sp>
      <p:pic>
        <p:nvPicPr>
          <p:cNvPr id="6" name="Picture 5">
            <a:extLst>
              <a:ext uri="{FF2B5EF4-FFF2-40B4-BE49-F238E27FC236}">
                <a16:creationId xmlns:a16="http://schemas.microsoft.com/office/drawing/2014/main" id="{91C567CA-B1E5-C84D-A472-173050DE7C93}"/>
              </a:ext>
            </a:extLst>
          </p:cNvPr>
          <p:cNvPicPr>
            <a:picLocks noChangeAspect="1"/>
          </p:cNvPicPr>
          <p:nvPr/>
        </p:nvPicPr>
        <p:blipFill rotWithShape="1">
          <a:blip r:embed="rId2">
            <a:extLst>
              <a:ext uri="{28A0092B-C50C-407E-A947-70E740481C1C}">
                <a14:useLocalDpi xmlns:a14="http://schemas.microsoft.com/office/drawing/2010/main" val="0"/>
              </a:ext>
            </a:extLst>
          </a:blip>
          <a:srcRect b="51840"/>
          <a:stretch/>
        </p:blipFill>
        <p:spPr>
          <a:xfrm>
            <a:off x="1430394" y="845992"/>
            <a:ext cx="6283211" cy="2059348"/>
          </a:xfrm>
          <a:prstGeom prst="rect">
            <a:avLst/>
          </a:prstGeom>
        </p:spPr>
      </p:pic>
      <p:sp>
        <p:nvSpPr>
          <p:cNvPr id="3" name="Rectangle 2">
            <a:extLst>
              <a:ext uri="{FF2B5EF4-FFF2-40B4-BE49-F238E27FC236}">
                <a16:creationId xmlns:a16="http://schemas.microsoft.com/office/drawing/2014/main" id="{8B8F64F1-79FE-0BA3-00E4-895219C9D478}"/>
              </a:ext>
            </a:extLst>
          </p:cNvPr>
          <p:cNvSpPr/>
          <p:nvPr/>
        </p:nvSpPr>
        <p:spPr>
          <a:xfrm>
            <a:off x="476628" y="4299942"/>
            <a:ext cx="8271836" cy="603758"/>
          </a:xfrm>
          <a:prstGeom prst="rect">
            <a:avLst/>
          </a:prstGeom>
        </p:spPr>
        <p:txBody>
          <a:bodyPr vert="horz" lIns="91440" tIns="45720" rIns="91440" bIns="45720" rtlCol="0" anchor="ctr"/>
          <a:lstStyle/>
          <a:p>
            <a:r>
              <a:rPr lang="en-US" sz="1100" dirty="0">
                <a:solidFill>
                  <a:schemeClr val="tx1">
                    <a:tint val="75000"/>
                  </a:schemeClr>
                </a:solidFill>
                <a:latin typeface="Tw Cen MT"/>
              </a:rPr>
              <a:t>A. </a:t>
            </a:r>
            <a:r>
              <a:rPr lang="en-US" sz="1100" dirty="0" err="1">
                <a:solidFill>
                  <a:schemeClr val="tx1">
                    <a:tint val="75000"/>
                  </a:schemeClr>
                </a:solidFill>
                <a:latin typeface="Tw Cen MT"/>
              </a:rPr>
              <a:t>Siemieniuk</a:t>
            </a:r>
            <a:r>
              <a:rPr lang="en-US" sz="1100" dirty="0">
                <a:solidFill>
                  <a:schemeClr val="tx1">
                    <a:tint val="75000"/>
                  </a:schemeClr>
                </a:solidFill>
                <a:latin typeface="Tw Cen MT"/>
              </a:rPr>
              <a:t>, L. </a:t>
            </a:r>
            <a:r>
              <a:rPr lang="en-US" sz="1100" dirty="0" err="1">
                <a:solidFill>
                  <a:schemeClr val="tx1">
                    <a:tint val="75000"/>
                  </a:schemeClr>
                </a:solidFill>
                <a:latin typeface="Tw Cen MT"/>
              </a:rPr>
              <a:t>Chelini</a:t>
            </a:r>
            <a:r>
              <a:rPr lang="en-US" sz="1100" dirty="0">
                <a:solidFill>
                  <a:schemeClr val="tx1">
                    <a:tint val="75000"/>
                  </a:schemeClr>
                </a:solidFill>
                <a:latin typeface="Tw Cen MT"/>
              </a:rPr>
              <a:t>, A. A. Khan, J. Castrillon, A. </a:t>
            </a:r>
            <a:r>
              <a:rPr lang="en-US" sz="1100" dirty="0" err="1">
                <a:solidFill>
                  <a:schemeClr val="tx1">
                    <a:tint val="75000"/>
                  </a:schemeClr>
                </a:solidFill>
                <a:latin typeface="Tw Cen MT"/>
              </a:rPr>
              <a:t>Drebes</a:t>
            </a:r>
            <a:r>
              <a:rPr lang="en-US" sz="1100" dirty="0">
                <a:solidFill>
                  <a:schemeClr val="tx1">
                    <a:tint val="75000"/>
                  </a:schemeClr>
                </a:solidFill>
                <a:latin typeface="Tw Cen MT"/>
              </a:rPr>
              <a:t>, H. </a:t>
            </a:r>
            <a:r>
              <a:rPr lang="en-US" sz="1100" dirty="0" err="1">
                <a:solidFill>
                  <a:schemeClr val="tx1">
                    <a:tint val="75000"/>
                  </a:schemeClr>
                </a:solidFill>
                <a:latin typeface="Tw Cen MT"/>
              </a:rPr>
              <a:t>Corporaal</a:t>
            </a:r>
            <a:r>
              <a:rPr lang="en-US" sz="1100" dirty="0">
                <a:solidFill>
                  <a:schemeClr val="tx1">
                    <a:tint val="75000"/>
                  </a:schemeClr>
                </a:solidFill>
                <a:latin typeface="Tw Cen MT"/>
              </a:rPr>
              <a:t>, T. Grosser, M. Kong, "OCC: An Automated End-to-End Machine Learning Optimizing Compiler for Computing-In-Memory", In IEEE TCAD, 2021</a:t>
            </a:r>
            <a:endParaRPr lang="en-DE" sz="1100" dirty="0">
              <a:solidFill>
                <a:schemeClr val="tx1">
                  <a:tint val="75000"/>
                </a:schemeClr>
              </a:solidFill>
              <a:latin typeface="Tw Cen MT"/>
            </a:endParaRPr>
          </a:p>
        </p:txBody>
      </p:sp>
      <p:pic>
        <p:nvPicPr>
          <p:cNvPr id="7" name="Picture 6">
            <a:extLst>
              <a:ext uri="{FF2B5EF4-FFF2-40B4-BE49-F238E27FC236}">
                <a16:creationId xmlns:a16="http://schemas.microsoft.com/office/drawing/2014/main" id="{08203379-A43A-DD45-8EF2-2762EC8B4644}"/>
              </a:ext>
            </a:extLst>
          </p:cNvPr>
          <p:cNvPicPr>
            <a:picLocks noChangeAspect="1"/>
          </p:cNvPicPr>
          <p:nvPr/>
        </p:nvPicPr>
        <p:blipFill rotWithShape="1">
          <a:blip r:embed="rId2">
            <a:extLst>
              <a:ext uri="{28A0092B-C50C-407E-A947-70E740481C1C}">
                <a14:useLocalDpi xmlns:a14="http://schemas.microsoft.com/office/drawing/2010/main" val="0"/>
              </a:ext>
            </a:extLst>
          </a:blip>
          <a:srcRect t="47659" b="-1"/>
          <a:stretch/>
        </p:blipFill>
        <p:spPr>
          <a:xfrm>
            <a:off x="1430394" y="2905340"/>
            <a:ext cx="6283211" cy="2238160"/>
          </a:xfrm>
          <a:prstGeom prst="rect">
            <a:avLst/>
          </a:prstGeom>
        </p:spPr>
      </p:pic>
      <p:pic>
        <p:nvPicPr>
          <p:cNvPr id="8" name="Picture 7">
            <a:extLst>
              <a:ext uri="{FF2B5EF4-FFF2-40B4-BE49-F238E27FC236}">
                <a16:creationId xmlns:a16="http://schemas.microsoft.com/office/drawing/2014/main" id="{EFCDAC34-7A1E-D394-3B66-D8995688D24D}"/>
              </a:ext>
            </a:extLst>
          </p:cNvPr>
          <p:cNvPicPr>
            <a:picLocks noChangeAspect="1"/>
          </p:cNvPicPr>
          <p:nvPr/>
        </p:nvPicPr>
        <p:blipFill rotWithShape="1">
          <a:blip r:embed="rId3">
            <a:extLst>
              <a:ext uri="{28A0092B-C50C-407E-A947-70E740481C1C}">
                <a14:useLocalDpi xmlns:a14="http://schemas.microsoft.com/office/drawing/2010/main" val="0"/>
              </a:ext>
            </a:extLst>
          </a:blip>
          <a:srcRect b="28024"/>
          <a:stretch/>
        </p:blipFill>
        <p:spPr>
          <a:xfrm>
            <a:off x="7939317" y="915566"/>
            <a:ext cx="1025171" cy="677814"/>
          </a:xfrm>
          <a:prstGeom prst="rect">
            <a:avLst/>
          </a:prstGeom>
        </p:spPr>
      </p:pic>
    </p:spTree>
    <p:extLst>
      <p:ext uri="{BB962C8B-B14F-4D97-AF65-F5344CB8AC3E}">
        <p14:creationId xmlns:p14="http://schemas.microsoft.com/office/powerpoint/2010/main" val="13457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E426D2-55E9-2ACA-935E-57B3FFFD270C}"/>
              </a:ext>
            </a:extLst>
          </p:cNvPr>
          <p:cNvSpPr>
            <a:spLocks noGrp="1"/>
          </p:cNvSpPr>
          <p:nvPr>
            <p:ph type="body" sz="quarter" idx="12"/>
          </p:nvPr>
        </p:nvSpPr>
        <p:spPr/>
        <p:txBody>
          <a:bodyPr/>
          <a:lstStyle/>
          <a:p>
            <a:r>
              <a:rPr lang="en-US" dirty="0"/>
              <a:t>Content addressable memories (CAMs)</a:t>
            </a:r>
          </a:p>
        </p:txBody>
      </p:sp>
      <p:sp>
        <p:nvSpPr>
          <p:cNvPr id="3" name="Content Placeholder 2">
            <a:extLst>
              <a:ext uri="{FF2B5EF4-FFF2-40B4-BE49-F238E27FC236}">
                <a16:creationId xmlns:a16="http://schemas.microsoft.com/office/drawing/2014/main" id="{F3153C93-3056-70D8-C966-FE40BAE3D6D9}"/>
              </a:ext>
            </a:extLst>
          </p:cNvPr>
          <p:cNvSpPr>
            <a:spLocks noGrp="1"/>
          </p:cNvSpPr>
          <p:nvPr>
            <p:ph sz="quarter" idx="14"/>
          </p:nvPr>
        </p:nvSpPr>
        <p:spPr>
          <a:xfrm>
            <a:off x="395289" y="915566"/>
            <a:ext cx="7117906" cy="3743994"/>
          </a:xfrm>
        </p:spPr>
        <p:txBody>
          <a:bodyPr/>
          <a:lstStyle/>
          <a:p>
            <a:r>
              <a:rPr lang="en-US" dirty="0"/>
              <a:t>NVM-based CAMs: Great for KNNs, One-shot learning, …</a:t>
            </a:r>
          </a:p>
          <a:p>
            <a:r>
              <a:rPr lang="en-US" dirty="0"/>
              <a:t>CINM support for </a:t>
            </a:r>
            <a:r>
              <a:rPr lang="en-US" b="1" dirty="0"/>
              <a:t>similarity</a:t>
            </a:r>
            <a:r>
              <a:rPr lang="en-US" dirty="0"/>
              <a:t> and </a:t>
            </a:r>
            <a:r>
              <a:rPr lang="en-US" b="1" dirty="0"/>
              <a:t>CAM arch exploration</a:t>
            </a:r>
            <a:r>
              <a:rPr lang="en-US" dirty="0"/>
              <a:t> </a:t>
            </a:r>
          </a:p>
          <a:p>
            <a:r>
              <a:rPr lang="en-US" dirty="0"/>
              <a:t>Automatic flow from </a:t>
            </a:r>
            <a:r>
              <a:rPr lang="en-US" dirty="0" err="1"/>
              <a:t>TorchScript</a:t>
            </a:r>
            <a:r>
              <a:rPr lang="en-US" dirty="0"/>
              <a:t> </a:t>
            </a:r>
            <a:r>
              <a:rPr lang="en-US" b="1" dirty="0"/>
              <a:t>matches manual designs</a:t>
            </a:r>
          </a:p>
        </p:txBody>
      </p:sp>
      <p:sp>
        <p:nvSpPr>
          <p:cNvPr id="4" name="Slide Number Placeholder 3">
            <a:extLst>
              <a:ext uri="{FF2B5EF4-FFF2-40B4-BE49-F238E27FC236}">
                <a16:creationId xmlns:a16="http://schemas.microsoft.com/office/drawing/2014/main" id="{87F43BE5-659F-1842-ECFB-40D0BDF7265F}"/>
              </a:ext>
            </a:extLst>
          </p:cNvPr>
          <p:cNvSpPr>
            <a:spLocks noGrp="1"/>
          </p:cNvSpPr>
          <p:nvPr>
            <p:ph type="sldNum" sz="quarter" idx="4"/>
          </p:nvPr>
        </p:nvSpPr>
        <p:spPr/>
        <p:txBody>
          <a:bodyPr/>
          <a:lstStyle/>
          <a:p>
            <a:pPr>
              <a:defRPr/>
            </a:pPr>
            <a:fld id="{2DA1BE7D-6820-4450-ACB1-CA4C41F17A73}" type="slidenum">
              <a:rPr lang="en-US" smtClean="0"/>
              <a:pPr>
                <a:defRPr/>
              </a:pPr>
              <a:t>38</a:t>
            </a:fld>
            <a:endParaRPr lang="en-US" dirty="0"/>
          </a:p>
        </p:txBody>
      </p:sp>
      <p:sp>
        <p:nvSpPr>
          <p:cNvPr id="5" name="Footer Placeholder 4">
            <a:extLst>
              <a:ext uri="{FF2B5EF4-FFF2-40B4-BE49-F238E27FC236}">
                <a16:creationId xmlns:a16="http://schemas.microsoft.com/office/drawing/2014/main" id="{06C32317-0650-EE79-77F7-CA84FBA9EAD3}"/>
              </a:ext>
            </a:extLst>
          </p:cNvPr>
          <p:cNvSpPr>
            <a:spLocks noGrp="1"/>
          </p:cNvSpPr>
          <p:nvPr>
            <p:ph type="ftr" sz="quarter" idx="3"/>
          </p:nvPr>
        </p:nvSpPr>
        <p:spPr/>
        <p:txBody>
          <a:bodyPr/>
          <a:lstStyle/>
          <a:p>
            <a:r>
              <a:rPr lang="en-US"/>
              <a:t>© Prof. J. Castrillon. Keynote, CODAI 2023</a:t>
            </a:r>
            <a:endParaRPr lang="en-US" dirty="0"/>
          </a:p>
        </p:txBody>
      </p:sp>
      <p:pic>
        <p:nvPicPr>
          <p:cNvPr id="7" name="Picture 6">
            <a:extLst>
              <a:ext uri="{FF2B5EF4-FFF2-40B4-BE49-F238E27FC236}">
                <a16:creationId xmlns:a16="http://schemas.microsoft.com/office/drawing/2014/main" id="{EF79D879-0C50-DD44-9163-7EBDA386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66" y="1940057"/>
            <a:ext cx="8658247" cy="2314311"/>
          </a:xfrm>
          <a:prstGeom prst="rect">
            <a:avLst/>
          </a:prstGeom>
        </p:spPr>
      </p:pic>
      <p:sp>
        <p:nvSpPr>
          <p:cNvPr id="8" name="Rectangle 7">
            <a:extLst>
              <a:ext uri="{FF2B5EF4-FFF2-40B4-BE49-F238E27FC236}">
                <a16:creationId xmlns:a16="http://schemas.microsoft.com/office/drawing/2014/main" id="{7C962604-335E-BD04-037F-A9640D76667B}"/>
              </a:ext>
            </a:extLst>
          </p:cNvPr>
          <p:cNvSpPr/>
          <p:nvPr/>
        </p:nvSpPr>
        <p:spPr>
          <a:xfrm>
            <a:off x="476628" y="4227934"/>
            <a:ext cx="8271836" cy="603758"/>
          </a:xfrm>
          <a:prstGeom prst="rect">
            <a:avLst/>
          </a:prstGeom>
        </p:spPr>
        <p:txBody>
          <a:bodyPr vert="horz" lIns="91440" tIns="45720" rIns="91440" bIns="45720" rtlCol="0" anchor="ctr"/>
          <a:lstStyle/>
          <a:p>
            <a:r>
              <a:rPr lang="en-GB" sz="1100" dirty="0">
                <a:solidFill>
                  <a:schemeClr val="tx1">
                    <a:tint val="75000"/>
                  </a:schemeClr>
                </a:solidFill>
                <a:latin typeface="Tw Cen MT"/>
              </a:rPr>
              <a:t>H. </a:t>
            </a:r>
            <a:r>
              <a:rPr lang="en-GB" sz="1100" dirty="0" err="1">
                <a:solidFill>
                  <a:schemeClr val="tx1">
                    <a:tint val="75000"/>
                  </a:schemeClr>
                </a:solidFill>
                <a:latin typeface="Tw Cen MT"/>
              </a:rPr>
              <a:t>Farzaneh</a:t>
            </a:r>
            <a:r>
              <a:rPr lang="en-GB" sz="1100" dirty="0">
                <a:solidFill>
                  <a:schemeClr val="tx1">
                    <a:tint val="75000"/>
                  </a:schemeClr>
                </a:solidFill>
                <a:latin typeface="Tw Cen MT"/>
              </a:rPr>
              <a:t>, et al. “C4CAM: A Compiler for CAM-based In-memory Accelerators”, </a:t>
            </a:r>
            <a:r>
              <a:rPr lang="en-GB" sz="1100" dirty="0" err="1">
                <a:solidFill>
                  <a:schemeClr val="tx1">
                    <a:tint val="75000"/>
                  </a:schemeClr>
                </a:solidFill>
                <a:latin typeface="Tw Cen MT"/>
              </a:rPr>
              <a:t>eprint</a:t>
            </a:r>
            <a:r>
              <a:rPr lang="en-GB" sz="1100" dirty="0">
                <a:solidFill>
                  <a:schemeClr val="tx1">
                    <a:tint val="75000"/>
                  </a:schemeClr>
                </a:solidFill>
                <a:latin typeface="Tw Cen MT"/>
              </a:rPr>
              <a:t> arXiv:2309.06418, Sep 2023</a:t>
            </a:r>
            <a:endParaRPr lang="en-DE" sz="1100" dirty="0">
              <a:solidFill>
                <a:schemeClr val="tx1">
                  <a:tint val="75000"/>
                </a:schemeClr>
              </a:solidFill>
              <a:latin typeface="Tw Cen MT"/>
            </a:endParaRPr>
          </a:p>
        </p:txBody>
      </p:sp>
      <p:pic>
        <p:nvPicPr>
          <p:cNvPr id="9" name="Picture 8">
            <a:extLst>
              <a:ext uri="{FF2B5EF4-FFF2-40B4-BE49-F238E27FC236}">
                <a16:creationId xmlns:a16="http://schemas.microsoft.com/office/drawing/2014/main" id="{71EC028A-8A0E-D068-E15E-0D13B29A3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194" y="824648"/>
            <a:ext cx="1534560" cy="1060427"/>
          </a:xfrm>
          <a:prstGeom prst="rect">
            <a:avLst/>
          </a:prstGeom>
        </p:spPr>
      </p:pic>
    </p:spTree>
    <p:extLst>
      <p:ext uri="{BB962C8B-B14F-4D97-AF65-F5344CB8AC3E}">
        <p14:creationId xmlns:p14="http://schemas.microsoft.com/office/powerpoint/2010/main" val="3829160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Summary</a:t>
            </a:r>
          </a:p>
        </p:txBody>
      </p:sp>
      <p:sp>
        <p:nvSpPr>
          <p:cNvPr id="3" name="Content Placeholder 2"/>
          <p:cNvSpPr>
            <a:spLocks noGrp="1"/>
          </p:cNvSpPr>
          <p:nvPr>
            <p:ph sz="quarter" idx="14"/>
          </p:nvPr>
        </p:nvSpPr>
        <p:spPr>
          <a:xfrm>
            <a:off x="395288" y="915566"/>
            <a:ext cx="6730499" cy="3743994"/>
          </a:xfrm>
          <a:noFill/>
        </p:spPr>
        <p:txBody>
          <a:bodyPr/>
          <a:lstStyle/>
          <a:p>
            <a:r>
              <a:rPr lang="en-DE" dirty="0"/>
              <a:t>Next generation programming for extreme heteogeneity</a:t>
            </a:r>
          </a:p>
          <a:p>
            <a:pPr lvl="1"/>
            <a:r>
              <a:rPr lang="en-DE" dirty="0"/>
              <a:t>Domain-specific abstractions, compilation flows, …</a:t>
            </a:r>
          </a:p>
          <a:p>
            <a:pPr lvl="1"/>
            <a:r>
              <a:rPr lang="en-DE" dirty="0"/>
              <a:t>Reconfigurable HW, HBM, data placement, near and in-memory computing </a:t>
            </a:r>
          </a:p>
          <a:p>
            <a:endParaRPr lang="en-DE" dirty="0"/>
          </a:p>
          <a:p>
            <a:r>
              <a:rPr lang="en-DE" dirty="0"/>
              <a:t>Challenges</a:t>
            </a:r>
          </a:p>
          <a:p>
            <a:pPr lvl="1"/>
            <a:r>
              <a:rPr lang="en-DE" dirty="0"/>
              <a:t>Understanding and modeling primitives from down below</a:t>
            </a:r>
          </a:p>
          <a:p>
            <a:pPr lvl="1"/>
            <a:r>
              <a:rPr lang="en-DE" dirty="0"/>
              <a:t>Simulators, prototypes in interdisciplinary research efforts </a:t>
            </a:r>
          </a:p>
          <a:p>
            <a:pPr lvl="1"/>
            <a:r>
              <a:rPr lang="en-DE" dirty="0"/>
              <a:t>Optimization/DSE: ML? simpler heuristics useful again?</a:t>
            </a:r>
          </a:p>
          <a:p>
            <a:pPr lvl="1"/>
            <a:r>
              <a:rPr lang="en-DE" dirty="0"/>
              <a:t>Joint work across stack layers will be key!</a:t>
            </a:r>
          </a:p>
          <a:p>
            <a:pPr lvl="1"/>
            <a:endParaRPr lang="en-US" dirty="0"/>
          </a:p>
          <a:p>
            <a:endParaRPr lang="en-US" dirty="0"/>
          </a:p>
        </p:txBody>
      </p:sp>
      <p:sp>
        <p:nvSpPr>
          <p:cNvPr id="4" name="Slide Number Placeholder 3"/>
          <p:cNvSpPr>
            <a:spLocks noGrp="1"/>
          </p:cNvSpPr>
          <p:nvPr>
            <p:ph type="sldNum" sz="quarter" idx="4"/>
          </p:nvPr>
        </p:nvSpPr>
        <p:spPr/>
        <p:txBody>
          <a:bodyPr/>
          <a:lstStyle/>
          <a:p>
            <a:pPr>
              <a:defRPr/>
            </a:pPr>
            <a:fld id="{2DA1BE7D-6820-4450-ACB1-CA4C41F17A73}" type="slidenum">
              <a:rPr lang="en-US" smtClean="0"/>
              <a:pPr>
                <a:defRPr/>
              </a:pPr>
              <a:t>39</a:t>
            </a:fld>
            <a:endParaRPr lang="en-US" dirty="0"/>
          </a:p>
        </p:txBody>
      </p:sp>
      <p:sp>
        <p:nvSpPr>
          <p:cNvPr id="5" name="Footer Placeholder 4"/>
          <p:cNvSpPr>
            <a:spLocks noGrp="1"/>
          </p:cNvSpPr>
          <p:nvPr>
            <p:ph type="ftr" sz="quarter" idx="3"/>
          </p:nvPr>
        </p:nvSpPr>
        <p:spPr/>
        <p:txBody>
          <a:bodyPr/>
          <a:lstStyle/>
          <a:p>
            <a:r>
              <a:rPr lang="en-US"/>
              <a:t>© Prof. J. Castrillon. Keynote, CODAI 2023</a:t>
            </a:r>
            <a:endParaRPr lang="en-US" dirty="0"/>
          </a:p>
        </p:txBody>
      </p:sp>
      <p:pic>
        <p:nvPicPr>
          <p:cNvPr id="11" name="Picture 10">
            <a:extLst>
              <a:ext uri="{FF2B5EF4-FFF2-40B4-BE49-F238E27FC236}">
                <a16:creationId xmlns:a16="http://schemas.microsoft.com/office/drawing/2014/main" id="{6A69ADAA-FBB5-B2AB-4F36-5CBDC0D47D86}"/>
              </a:ext>
            </a:extLst>
          </p:cNvPr>
          <p:cNvPicPr>
            <a:picLocks noChangeAspect="1"/>
          </p:cNvPicPr>
          <p:nvPr/>
        </p:nvPicPr>
        <p:blipFill rotWithShape="1">
          <a:blip r:embed="rId3">
            <a:extLst>
              <a:ext uri="{28A0092B-C50C-407E-A947-70E740481C1C}">
                <a14:useLocalDpi xmlns:a14="http://schemas.microsoft.com/office/drawing/2010/main" val="0"/>
              </a:ext>
            </a:extLst>
          </a:blip>
          <a:srcRect l="47698" b="80795"/>
          <a:stretch/>
        </p:blipFill>
        <p:spPr>
          <a:xfrm>
            <a:off x="6894712" y="785796"/>
            <a:ext cx="1907693" cy="342995"/>
          </a:xfrm>
          <a:prstGeom prst="rect">
            <a:avLst/>
          </a:prstGeom>
        </p:spPr>
      </p:pic>
      <p:sp>
        <p:nvSpPr>
          <p:cNvPr id="8" name="Down Arrow 7">
            <a:extLst>
              <a:ext uri="{FF2B5EF4-FFF2-40B4-BE49-F238E27FC236}">
                <a16:creationId xmlns:a16="http://schemas.microsoft.com/office/drawing/2014/main" id="{FF24F972-5F58-5A3D-50DC-AD53DAC8F5BB}"/>
              </a:ext>
            </a:extLst>
          </p:cNvPr>
          <p:cNvSpPr/>
          <p:nvPr/>
        </p:nvSpPr>
        <p:spPr>
          <a:xfrm>
            <a:off x="7488518" y="2611680"/>
            <a:ext cx="720080" cy="342995"/>
          </a:xfrm>
          <a:prstGeom prst="downArrow">
            <a:avLst>
              <a:gd name="adj1" fmla="val 46785"/>
              <a:gd name="adj2" fmla="val 5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Tw Cen MT"/>
              <a:cs typeface="Tw Cen MT"/>
            </a:endParaRPr>
          </a:p>
        </p:txBody>
      </p:sp>
      <p:pic>
        <p:nvPicPr>
          <p:cNvPr id="6" name="Picture 5">
            <a:extLst>
              <a:ext uri="{FF2B5EF4-FFF2-40B4-BE49-F238E27FC236}">
                <a16:creationId xmlns:a16="http://schemas.microsoft.com/office/drawing/2014/main" id="{E5A3DE74-3306-8799-1D68-C7213F77C1D8}"/>
              </a:ext>
            </a:extLst>
          </p:cNvPr>
          <p:cNvPicPr>
            <a:picLocks noChangeAspect="1"/>
          </p:cNvPicPr>
          <p:nvPr/>
        </p:nvPicPr>
        <p:blipFill>
          <a:blip r:embed="rId4"/>
          <a:stretch>
            <a:fillRect/>
          </a:stretch>
        </p:blipFill>
        <p:spPr>
          <a:xfrm>
            <a:off x="6767345" y="1109641"/>
            <a:ext cx="2162426" cy="1364175"/>
          </a:xfrm>
          <a:prstGeom prst="rect">
            <a:avLst/>
          </a:prstGeom>
        </p:spPr>
      </p:pic>
      <p:grpSp>
        <p:nvGrpSpPr>
          <p:cNvPr id="14" name="Group 13">
            <a:extLst>
              <a:ext uri="{FF2B5EF4-FFF2-40B4-BE49-F238E27FC236}">
                <a16:creationId xmlns:a16="http://schemas.microsoft.com/office/drawing/2014/main" id="{B49DCB75-01AA-51B8-B110-68D4F33BE5D6}"/>
              </a:ext>
            </a:extLst>
          </p:cNvPr>
          <p:cNvGrpSpPr/>
          <p:nvPr/>
        </p:nvGrpSpPr>
        <p:grpSpPr>
          <a:xfrm>
            <a:off x="6660232" y="3003799"/>
            <a:ext cx="2376653" cy="1563200"/>
            <a:chOff x="6660232" y="3003799"/>
            <a:chExt cx="2376653" cy="1563200"/>
          </a:xfrm>
        </p:grpSpPr>
        <p:pic>
          <p:nvPicPr>
            <p:cNvPr id="7" name="Picture 6">
              <a:extLst>
                <a:ext uri="{FF2B5EF4-FFF2-40B4-BE49-F238E27FC236}">
                  <a16:creationId xmlns:a16="http://schemas.microsoft.com/office/drawing/2014/main" id="{67B714F0-2DF4-DCE0-EF20-E9E8566FCA2E}"/>
                </a:ext>
              </a:extLst>
            </p:cNvPr>
            <p:cNvPicPr>
              <a:picLocks noChangeAspect="1"/>
            </p:cNvPicPr>
            <p:nvPr/>
          </p:nvPicPr>
          <p:blipFill rotWithShape="1">
            <a:blip r:embed="rId5"/>
            <a:srcRect t="7358"/>
            <a:stretch/>
          </p:blipFill>
          <p:spPr>
            <a:xfrm>
              <a:off x="7108217" y="3803749"/>
              <a:ext cx="1480682" cy="763250"/>
            </a:xfrm>
            <a:prstGeom prst="rect">
              <a:avLst/>
            </a:prstGeom>
          </p:spPr>
        </p:pic>
        <p:grpSp>
          <p:nvGrpSpPr>
            <p:cNvPr id="10" name="Group 9">
              <a:extLst>
                <a:ext uri="{FF2B5EF4-FFF2-40B4-BE49-F238E27FC236}">
                  <a16:creationId xmlns:a16="http://schemas.microsoft.com/office/drawing/2014/main" id="{AF8374EF-7E10-6147-471C-E499375903AE}"/>
                </a:ext>
              </a:extLst>
            </p:cNvPr>
            <p:cNvGrpSpPr/>
            <p:nvPr/>
          </p:nvGrpSpPr>
          <p:grpSpPr>
            <a:xfrm>
              <a:off x="6660232" y="3003799"/>
              <a:ext cx="2376653" cy="763250"/>
              <a:chOff x="6660232" y="3003799"/>
              <a:chExt cx="2376653" cy="763250"/>
            </a:xfrm>
          </p:grpSpPr>
          <p:pic>
            <p:nvPicPr>
              <p:cNvPr id="18" name="Picture 17">
                <a:extLst>
                  <a:ext uri="{FF2B5EF4-FFF2-40B4-BE49-F238E27FC236}">
                    <a16:creationId xmlns:a16="http://schemas.microsoft.com/office/drawing/2014/main" id="{28005E62-1656-FE0E-2FAD-AA8DA75EE78C}"/>
                  </a:ext>
                </a:extLst>
              </p:cNvPr>
              <p:cNvPicPr>
                <a:picLocks noChangeAspect="1"/>
              </p:cNvPicPr>
              <p:nvPr/>
            </p:nvPicPr>
            <p:blipFill rotWithShape="1">
              <a:blip r:embed="rId6">
                <a:extLst>
                  <a:ext uri="{28A0092B-C50C-407E-A947-70E740481C1C}">
                    <a14:useLocalDpi xmlns:a14="http://schemas.microsoft.com/office/drawing/2010/main" val="0"/>
                  </a:ext>
                </a:extLst>
              </a:blip>
              <a:srcRect l="10132" b="41544"/>
              <a:stretch/>
            </p:blipFill>
            <p:spPr>
              <a:xfrm>
                <a:off x="6660232" y="3003799"/>
                <a:ext cx="1277357" cy="763250"/>
              </a:xfrm>
              <a:prstGeom prst="rect">
                <a:avLst/>
              </a:prstGeom>
            </p:spPr>
          </p:pic>
          <p:pic>
            <p:nvPicPr>
              <p:cNvPr id="9" name="Picture 2">
                <a:extLst>
                  <a:ext uri="{FF2B5EF4-FFF2-40B4-BE49-F238E27FC236}">
                    <a16:creationId xmlns:a16="http://schemas.microsoft.com/office/drawing/2014/main" id="{F1B965A9-8992-FFCC-9C89-6A6B241040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143" b="20708"/>
              <a:stretch/>
            </p:blipFill>
            <p:spPr bwMode="auto">
              <a:xfrm>
                <a:off x="8028384" y="3078817"/>
                <a:ext cx="1008501" cy="67451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88580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259137-1B23-A1B6-E6CD-EA146F4CFE49}"/>
              </a:ext>
            </a:extLst>
          </p:cNvPr>
          <p:cNvSpPr>
            <a:spLocks noGrp="1"/>
          </p:cNvSpPr>
          <p:nvPr>
            <p:ph type="sldNum" sz="quarter" idx="11"/>
          </p:nvPr>
        </p:nvSpPr>
        <p:spPr/>
        <p:txBody>
          <a:bodyPr/>
          <a:lstStyle/>
          <a:p>
            <a:pPr>
              <a:defRPr/>
            </a:pPr>
            <a:fld id="{2DA1BE7D-6820-4450-ACB1-CA4C41F17A73}" type="slidenum">
              <a:rPr lang="en-US" smtClean="0"/>
              <a:pPr>
                <a:defRPr/>
              </a:pPr>
              <a:t>4</a:t>
            </a:fld>
            <a:endParaRPr lang="en-US" dirty="0"/>
          </a:p>
        </p:txBody>
      </p:sp>
      <p:sp>
        <p:nvSpPr>
          <p:cNvPr id="3" name="Text Placeholder 2">
            <a:extLst>
              <a:ext uri="{FF2B5EF4-FFF2-40B4-BE49-F238E27FC236}">
                <a16:creationId xmlns:a16="http://schemas.microsoft.com/office/drawing/2014/main" id="{87CA3429-F8C7-1CC1-8694-B03C109DE32B}"/>
              </a:ext>
            </a:extLst>
          </p:cNvPr>
          <p:cNvSpPr>
            <a:spLocks noGrp="1"/>
          </p:cNvSpPr>
          <p:nvPr>
            <p:ph type="body" sz="quarter" idx="12"/>
          </p:nvPr>
        </p:nvSpPr>
        <p:spPr/>
        <p:txBody>
          <a:bodyPr/>
          <a:lstStyle/>
          <a:p>
            <a:r>
              <a:rPr lang="en-US" dirty="0"/>
              <a:t>Emerging systems: Examples</a:t>
            </a:r>
          </a:p>
        </p:txBody>
      </p:sp>
      <p:sp>
        <p:nvSpPr>
          <p:cNvPr id="4" name="Footer Placeholder 3">
            <a:extLst>
              <a:ext uri="{FF2B5EF4-FFF2-40B4-BE49-F238E27FC236}">
                <a16:creationId xmlns:a16="http://schemas.microsoft.com/office/drawing/2014/main" id="{331B5246-8077-6CE8-1EFF-70DEC48195B8}"/>
              </a:ext>
            </a:extLst>
          </p:cNvPr>
          <p:cNvSpPr>
            <a:spLocks noGrp="1"/>
          </p:cNvSpPr>
          <p:nvPr>
            <p:ph type="ftr" sz="quarter" idx="3"/>
          </p:nvPr>
        </p:nvSpPr>
        <p:spPr/>
        <p:txBody>
          <a:bodyPr/>
          <a:lstStyle/>
          <a:p>
            <a:r>
              <a:rPr lang="en-US"/>
              <a:t>© Prof. J. Castrillon. Keynote, CODAI 2023</a:t>
            </a:r>
            <a:endParaRPr lang="en-US" dirty="0"/>
          </a:p>
        </p:txBody>
      </p:sp>
      <p:grpSp>
        <p:nvGrpSpPr>
          <p:cNvPr id="14" name="Group 13">
            <a:extLst>
              <a:ext uri="{FF2B5EF4-FFF2-40B4-BE49-F238E27FC236}">
                <a16:creationId xmlns:a16="http://schemas.microsoft.com/office/drawing/2014/main" id="{A6B37A32-41FF-4AFB-3396-2617A536F2C1}"/>
              </a:ext>
            </a:extLst>
          </p:cNvPr>
          <p:cNvGrpSpPr/>
          <p:nvPr/>
        </p:nvGrpSpPr>
        <p:grpSpPr>
          <a:xfrm>
            <a:off x="250456" y="975210"/>
            <a:ext cx="3831387" cy="1792384"/>
            <a:chOff x="250456" y="975210"/>
            <a:chExt cx="3831387" cy="1792384"/>
          </a:xfrm>
        </p:grpSpPr>
        <p:pic>
          <p:nvPicPr>
            <p:cNvPr id="1026" name="Picture 2">
              <a:extLst>
                <a:ext uri="{FF2B5EF4-FFF2-40B4-BE49-F238E27FC236}">
                  <a16:creationId xmlns:a16="http://schemas.microsoft.com/office/drawing/2014/main" id="{02DC355F-F318-CE9F-2F08-6FB6036F27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43" b="10722"/>
            <a:stretch/>
          </p:blipFill>
          <p:spPr bwMode="auto">
            <a:xfrm>
              <a:off x="251240" y="975210"/>
              <a:ext cx="1948145" cy="14670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698DB75-174C-DB2C-A39B-10335E9E4BB2}"/>
                </a:ext>
              </a:extLst>
            </p:cNvPr>
            <p:cNvSpPr txBox="1"/>
            <p:nvPr/>
          </p:nvSpPr>
          <p:spPr>
            <a:xfrm>
              <a:off x="250456" y="2355726"/>
              <a:ext cx="1800200" cy="411868"/>
            </a:xfrm>
            <a:prstGeom prst="rect">
              <a:avLst/>
            </a:prstGeom>
            <a:noFill/>
          </p:spPr>
          <p:txBody>
            <a:bodyPr vert="horz" lIns="0" tIns="45720" rIns="0" bIns="45720" rtlCol="0" anchor="ctr"/>
            <a:lstStyle>
              <a:defPPr>
                <a:defRPr lang="de-DE"/>
              </a:defPPr>
              <a:lvl1pPr>
                <a:defRPr sz="1100">
                  <a:solidFill>
                    <a:schemeClr val="tx1">
                      <a:tint val="75000"/>
                    </a:schemeClr>
                  </a:solidFill>
                  <a:latin typeface="Tw Cen MT"/>
                </a:defRPr>
              </a:lvl1pPr>
            </a:lstStyle>
            <a:p>
              <a:r>
                <a:rPr lang="en-DE" dirty="0"/>
                <a:t>Source: AMD, AnandTech</a:t>
              </a:r>
            </a:p>
          </p:txBody>
        </p:sp>
        <p:sp>
          <p:nvSpPr>
            <p:cNvPr id="12" name="TextBox 11">
              <a:extLst>
                <a:ext uri="{FF2B5EF4-FFF2-40B4-BE49-F238E27FC236}">
                  <a16:creationId xmlns:a16="http://schemas.microsoft.com/office/drawing/2014/main" id="{D58B5E07-86B7-3F2C-33A8-8CD89864EAC8}"/>
                </a:ext>
              </a:extLst>
            </p:cNvPr>
            <p:cNvSpPr txBox="1"/>
            <p:nvPr/>
          </p:nvSpPr>
          <p:spPr>
            <a:xfrm>
              <a:off x="2306036" y="975210"/>
              <a:ext cx="1775807" cy="646331"/>
            </a:xfrm>
            <a:prstGeom prst="rect">
              <a:avLst/>
            </a:prstGeom>
            <a:solidFill>
              <a:schemeClr val="accent3">
                <a:lumMod val="20000"/>
                <a:lumOff val="80000"/>
              </a:schemeClr>
            </a:solidFill>
          </p:spPr>
          <p:txBody>
            <a:bodyPr wrap="square" rtlCol="0">
              <a:spAutoFit/>
            </a:bodyPr>
            <a:lstStyle/>
            <a:p>
              <a:r>
                <a:rPr lang="en-US" dirty="0">
                  <a:latin typeface="Tw Cen MT"/>
                  <a:cs typeface="Tw Cen MT"/>
                </a:rPr>
                <a:t>High-bandwidth</a:t>
              </a:r>
            </a:p>
            <a:p>
              <a:r>
                <a:rPr lang="en-US" dirty="0">
                  <a:latin typeface="Tw Cen MT"/>
                  <a:cs typeface="Tw Cen MT"/>
                </a:rPr>
                <a:t>memory</a:t>
              </a:r>
            </a:p>
          </p:txBody>
        </p:sp>
      </p:grpSp>
      <p:grpSp>
        <p:nvGrpSpPr>
          <p:cNvPr id="15" name="Group 14">
            <a:extLst>
              <a:ext uri="{FF2B5EF4-FFF2-40B4-BE49-F238E27FC236}">
                <a16:creationId xmlns:a16="http://schemas.microsoft.com/office/drawing/2014/main" id="{64E67E4E-1511-D19A-A3B3-27B4B4EAF6EE}"/>
              </a:ext>
            </a:extLst>
          </p:cNvPr>
          <p:cNvGrpSpPr/>
          <p:nvPr/>
        </p:nvGrpSpPr>
        <p:grpSpPr>
          <a:xfrm>
            <a:off x="110301" y="2032560"/>
            <a:ext cx="3971543" cy="2722708"/>
            <a:chOff x="110301" y="2032560"/>
            <a:chExt cx="3971543" cy="2722708"/>
          </a:xfrm>
        </p:grpSpPr>
        <p:pic>
          <p:nvPicPr>
            <p:cNvPr id="1028" name="Picture 4" descr="heterogeneous-platform">
              <a:extLst>
                <a:ext uri="{FF2B5EF4-FFF2-40B4-BE49-F238E27FC236}">
                  <a16:creationId xmlns:a16="http://schemas.microsoft.com/office/drawing/2014/main" id="{0AC1BEA0-774D-050B-447D-063AC6B98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01" y="2781113"/>
              <a:ext cx="1450591" cy="1256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ersal-ai-engine">
              <a:extLst>
                <a:ext uri="{FF2B5EF4-FFF2-40B4-BE49-F238E27FC236}">
                  <a16:creationId xmlns:a16="http://schemas.microsoft.com/office/drawing/2014/main" id="{14271D71-0278-38E8-6A3C-01AA558849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241"/>
            <a:stretch/>
          </p:blipFill>
          <p:spPr bwMode="auto">
            <a:xfrm>
              <a:off x="1629308" y="2767594"/>
              <a:ext cx="2438636" cy="19876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BDC51FF-8707-8EC3-AAE0-1B2A2EE1E7DA}"/>
                </a:ext>
              </a:extLst>
            </p:cNvPr>
            <p:cNvSpPr txBox="1"/>
            <p:nvPr/>
          </p:nvSpPr>
          <p:spPr>
            <a:xfrm>
              <a:off x="360757" y="3855957"/>
              <a:ext cx="1800200" cy="411868"/>
            </a:xfrm>
            <a:prstGeom prst="rect">
              <a:avLst/>
            </a:prstGeom>
            <a:noFill/>
          </p:spPr>
          <p:txBody>
            <a:bodyPr vert="horz" lIns="0" tIns="45720" rIns="0" bIns="45720" rtlCol="0" anchor="ctr"/>
            <a:lstStyle>
              <a:defPPr>
                <a:defRPr lang="de-DE"/>
              </a:defPPr>
              <a:lvl1pPr>
                <a:defRPr sz="1100">
                  <a:solidFill>
                    <a:schemeClr val="tx1">
                      <a:tint val="75000"/>
                    </a:schemeClr>
                  </a:solidFill>
                  <a:latin typeface="Tw Cen MT"/>
                </a:defRPr>
              </a:lvl1pPr>
            </a:lstStyle>
            <a:p>
              <a:r>
                <a:rPr lang="en-DE" dirty="0"/>
                <a:t>Source: AMD</a:t>
              </a:r>
            </a:p>
          </p:txBody>
        </p:sp>
        <p:sp>
          <p:nvSpPr>
            <p:cNvPr id="13" name="TextBox 12">
              <a:extLst>
                <a:ext uri="{FF2B5EF4-FFF2-40B4-BE49-F238E27FC236}">
                  <a16:creationId xmlns:a16="http://schemas.microsoft.com/office/drawing/2014/main" id="{F14B6222-2B8E-D613-E787-305D5DF534B9}"/>
                </a:ext>
              </a:extLst>
            </p:cNvPr>
            <p:cNvSpPr txBox="1"/>
            <p:nvPr/>
          </p:nvSpPr>
          <p:spPr>
            <a:xfrm>
              <a:off x="2306037" y="2032560"/>
              <a:ext cx="1775807" cy="646331"/>
            </a:xfrm>
            <a:prstGeom prst="rect">
              <a:avLst/>
            </a:prstGeom>
            <a:solidFill>
              <a:schemeClr val="accent3">
                <a:lumMod val="20000"/>
                <a:lumOff val="80000"/>
              </a:schemeClr>
            </a:solidFill>
          </p:spPr>
          <p:txBody>
            <a:bodyPr wrap="none" rtlCol="0">
              <a:spAutoFit/>
            </a:bodyPr>
            <a:lstStyle/>
            <a:p>
              <a:r>
                <a:rPr lang="en-US" dirty="0">
                  <a:latin typeface="Tw Cen MT"/>
                  <a:cs typeface="Tw Cen MT"/>
                </a:rPr>
                <a:t>AI accelerators +</a:t>
              </a:r>
            </a:p>
            <a:p>
              <a:r>
                <a:rPr lang="en-US" dirty="0">
                  <a:latin typeface="Tw Cen MT"/>
                  <a:cs typeface="Tw Cen MT"/>
                </a:rPr>
                <a:t>Prog. logic</a:t>
              </a:r>
            </a:p>
          </p:txBody>
        </p:sp>
      </p:grpSp>
      <p:grpSp>
        <p:nvGrpSpPr>
          <p:cNvPr id="25" name="Group 24">
            <a:extLst>
              <a:ext uri="{FF2B5EF4-FFF2-40B4-BE49-F238E27FC236}">
                <a16:creationId xmlns:a16="http://schemas.microsoft.com/office/drawing/2014/main" id="{2B032BDD-8EAD-718D-7E6C-AA7876BE26C7}"/>
              </a:ext>
            </a:extLst>
          </p:cNvPr>
          <p:cNvGrpSpPr/>
          <p:nvPr/>
        </p:nvGrpSpPr>
        <p:grpSpPr>
          <a:xfrm>
            <a:off x="4283968" y="907587"/>
            <a:ext cx="4694230" cy="1945709"/>
            <a:chOff x="4283968" y="907587"/>
            <a:chExt cx="4694230" cy="1945709"/>
          </a:xfrm>
        </p:grpSpPr>
        <p:pic>
          <p:nvPicPr>
            <p:cNvPr id="17" name="Picture 16">
              <a:extLst>
                <a:ext uri="{FF2B5EF4-FFF2-40B4-BE49-F238E27FC236}">
                  <a16:creationId xmlns:a16="http://schemas.microsoft.com/office/drawing/2014/main" id="{0DDE000D-2EC2-B1E7-200A-EE98DBE7C1C3}"/>
                </a:ext>
              </a:extLst>
            </p:cNvPr>
            <p:cNvPicPr>
              <a:picLocks noChangeAspect="1"/>
            </p:cNvPicPr>
            <p:nvPr/>
          </p:nvPicPr>
          <p:blipFill rotWithShape="1">
            <a:blip r:embed="rId5">
              <a:extLst>
                <a:ext uri="{28A0092B-C50C-407E-A947-70E740481C1C}">
                  <a14:useLocalDpi xmlns:a14="http://schemas.microsoft.com/office/drawing/2010/main" val="0"/>
                </a:ext>
              </a:extLst>
            </a:blip>
            <a:srcRect r="32729"/>
            <a:stretch/>
          </p:blipFill>
          <p:spPr>
            <a:xfrm>
              <a:off x="4296500" y="914580"/>
              <a:ext cx="2243062" cy="1620871"/>
            </a:xfrm>
            <a:prstGeom prst="rect">
              <a:avLst/>
            </a:prstGeom>
          </p:spPr>
        </p:pic>
        <p:pic>
          <p:nvPicPr>
            <p:cNvPr id="19" name="Picture 18">
              <a:extLst>
                <a:ext uri="{FF2B5EF4-FFF2-40B4-BE49-F238E27FC236}">
                  <a16:creationId xmlns:a16="http://schemas.microsoft.com/office/drawing/2014/main" id="{6A8A9C01-57B6-4494-9947-116708B2B588}"/>
                </a:ext>
              </a:extLst>
            </p:cNvPr>
            <p:cNvPicPr>
              <a:picLocks noChangeAspect="1"/>
            </p:cNvPicPr>
            <p:nvPr/>
          </p:nvPicPr>
          <p:blipFill rotWithShape="1">
            <a:blip r:embed="rId6"/>
            <a:srcRect t="7358"/>
            <a:stretch/>
          </p:blipFill>
          <p:spPr>
            <a:xfrm>
              <a:off x="6552094" y="907587"/>
              <a:ext cx="2426104" cy="1250589"/>
            </a:xfrm>
            <a:prstGeom prst="rect">
              <a:avLst/>
            </a:prstGeom>
          </p:spPr>
        </p:pic>
        <p:sp>
          <p:nvSpPr>
            <p:cNvPr id="21" name="TextBox 20">
              <a:extLst>
                <a:ext uri="{FF2B5EF4-FFF2-40B4-BE49-F238E27FC236}">
                  <a16:creationId xmlns:a16="http://schemas.microsoft.com/office/drawing/2014/main" id="{2E884D4A-77B6-4FA6-6BE0-8A1EF7F5DDB3}"/>
                </a:ext>
              </a:extLst>
            </p:cNvPr>
            <p:cNvSpPr txBox="1"/>
            <p:nvPr/>
          </p:nvSpPr>
          <p:spPr>
            <a:xfrm>
              <a:off x="4283968" y="2441428"/>
              <a:ext cx="1800200" cy="411868"/>
            </a:xfrm>
            <a:prstGeom prst="rect">
              <a:avLst/>
            </a:prstGeom>
            <a:noFill/>
          </p:spPr>
          <p:txBody>
            <a:bodyPr vert="horz" lIns="0" tIns="45720" rIns="0" bIns="45720" rtlCol="0" anchor="ctr"/>
            <a:lstStyle>
              <a:defPPr>
                <a:defRPr lang="de-DE"/>
              </a:defPPr>
              <a:lvl1pPr>
                <a:defRPr sz="1100">
                  <a:solidFill>
                    <a:schemeClr val="tx1">
                      <a:tint val="75000"/>
                    </a:schemeClr>
                  </a:solidFill>
                  <a:latin typeface="Tw Cen MT"/>
                </a:defRPr>
              </a:lvl1pPr>
            </a:lstStyle>
            <a:p>
              <a:r>
                <a:rPr lang="en-DE" dirty="0"/>
                <a:t>Source: Samsung</a:t>
              </a:r>
            </a:p>
          </p:txBody>
        </p:sp>
        <p:sp>
          <p:nvSpPr>
            <p:cNvPr id="22" name="TextBox 21">
              <a:extLst>
                <a:ext uri="{FF2B5EF4-FFF2-40B4-BE49-F238E27FC236}">
                  <a16:creationId xmlns:a16="http://schemas.microsoft.com/office/drawing/2014/main" id="{A29B6334-FFBF-D551-62BF-44F55A618195}"/>
                </a:ext>
              </a:extLst>
            </p:cNvPr>
            <p:cNvSpPr txBox="1"/>
            <p:nvPr/>
          </p:nvSpPr>
          <p:spPr>
            <a:xfrm>
              <a:off x="6539562" y="2069743"/>
              <a:ext cx="1800200" cy="411868"/>
            </a:xfrm>
            <a:prstGeom prst="rect">
              <a:avLst/>
            </a:prstGeom>
            <a:noFill/>
          </p:spPr>
          <p:txBody>
            <a:bodyPr vert="horz" lIns="0" tIns="45720" rIns="0" bIns="45720" rtlCol="0" anchor="ctr"/>
            <a:lstStyle>
              <a:defPPr>
                <a:defRPr lang="de-DE"/>
              </a:defPPr>
              <a:lvl1pPr>
                <a:defRPr sz="1100">
                  <a:solidFill>
                    <a:schemeClr val="tx1">
                      <a:tint val="75000"/>
                    </a:schemeClr>
                  </a:solidFill>
                  <a:latin typeface="Tw Cen MT"/>
                </a:defRPr>
              </a:lvl1pPr>
            </a:lstStyle>
            <a:p>
              <a:r>
                <a:rPr lang="en-DE" dirty="0"/>
                <a:t>Source: UPMEM</a:t>
              </a:r>
            </a:p>
          </p:txBody>
        </p:sp>
        <p:sp>
          <p:nvSpPr>
            <p:cNvPr id="23" name="TextBox 22">
              <a:extLst>
                <a:ext uri="{FF2B5EF4-FFF2-40B4-BE49-F238E27FC236}">
                  <a16:creationId xmlns:a16="http://schemas.microsoft.com/office/drawing/2014/main" id="{7D046EED-E0F2-3B2C-4702-21B24D095724}"/>
                </a:ext>
              </a:extLst>
            </p:cNvPr>
            <p:cNvSpPr txBox="1"/>
            <p:nvPr/>
          </p:nvSpPr>
          <p:spPr>
            <a:xfrm>
              <a:off x="6539562" y="2411781"/>
              <a:ext cx="2438636" cy="369332"/>
            </a:xfrm>
            <a:prstGeom prst="rect">
              <a:avLst/>
            </a:prstGeom>
            <a:solidFill>
              <a:schemeClr val="accent3">
                <a:lumMod val="20000"/>
                <a:lumOff val="80000"/>
              </a:schemeClr>
            </a:solidFill>
          </p:spPr>
          <p:txBody>
            <a:bodyPr wrap="square" rtlCol="0">
              <a:spAutoFit/>
            </a:bodyPr>
            <a:lstStyle/>
            <a:p>
              <a:r>
                <a:rPr lang="en-US" dirty="0">
                  <a:latin typeface="Tw Cen MT"/>
                  <a:cs typeface="Tw Cen MT"/>
                </a:rPr>
                <a:t>Near-memory computing</a:t>
              </a:r>
            </a:p>
          </p:txBody>
        </p:sp>
      </p:grpSp>
      <p:grpSp>
        <p:nvGrpSpPr>
          <p:cNvPr id="31" name="Group 30">
            <a:extLst>
              <a:ext uri="{FF2B5EF4-FFF2-40B4-BE49-F238E27FC236}">
                <a16:creationId xmlns:a16="http://schemas.microsoft.com/office/drawing/2014/main" id="{0A21C609-7FE5-1C6F-8F38-9A0090FDF345}"/>
              </a:ext>
            </a:extLst>
          </p:cNvPr>
          <p:cNvGrpSpPr/>
          <p:nvPr/>
        </p:nvGrpSpPr>
        <p:grpSpPr>
          <a:xfrm>
            <a:off x="4283968" y="2757178"/>
            <a:ext cx="4694230" cy="1924685"/>
            <a:chOff x="4283968" y="2757178"/>
            <a:chExt cx="4694230" cy="1924685"/>
          </a:xfrm>
        </p:grpSpPr>
        <p:pic>
          <p:nvPicPr>
            <p:cNvPr id="26" name="Picture 25">
              <a:extLst>
                <a:ext uri="{FF2B5EF4-FFF2-40B4-BE49-F238E27FC236}">
                  <a16:creationId xmlns:a16="http://schemas.microsoft.com/office/drawing/2014/main" id="{A61DB4D2-0F50-C3CF-E347-40DF015CD87A}"/>
                </a:ext>
              </a:extLst>
            </p:cNvPr>
            <p:cNvPicPr>
              <a:picLocks noChangeAspect="1"/>
            </p:cNvPicPr>
            <p:nvPr/>
          </p:nvPicPr>
          <p:blipFill rotWithShape="1">
            <a:blip r:embed="rId7"/>
            <a:srcRect l="71281" t="52677" b="27191"/>
            <a:stretch/>
          </p:blipFill>
          <p:spPr>
            <a:xfrm>
              <a:off x="6689073" y="2867805"/>
              <a:ext cx="1239553" cy="983238"/>
            </a:xfrm>
            <a:prstGeom prst="rect">
              <a:avLst/>
            </a:prstGeom>
          </p:spPr>
        </p:pic>
        <p:pic>
          <p:nvPicPr>
            <p:cNvPr id="27" name="Picture 26">
              <a:extLst>
                <a:ext uri="{FF2B5EF4-FFF2-40B4-BE49-F238E27FC236}">
                  <a16:creationId xmlns:a16="http://schemas.microsoft.com/office/drawing/2014/main" id="{D34F02A4-9DAB-C545-E7C6-DDAADC7B15EA}"/>
                </a:ext>
              </a:extLst>
            </p:cNvPr>
            <p:cNvPicPr>
              <a:picLocks noChangeAspect="1"/>
            </p:cNvPicPr>
            <p:nvPr/>
          </p:nvPicPr>
          <p:blipFill rotWithShape="1">
            <a:blip r:embed="rId8">
              <a:extLst>
                <a:ext uri="{28A0092B-C50C-407E-A947-70E740481C1C}">
                  <a14:useLocalDpi xmlns:a14="http://schemas.microsoft.com/office/drawing/2010/main" val="0"/>
                </a:ext>
              </a:extLst>
            </a:blip>
            <a:srcRect b="28024"/>
            <a:stretch/>
          </p:blipFill>
          <p:spPr>
            <a:xfrm>
              <a:off x="4296500" y="2834776"/>
              <a:ext cx="2180662" cy="1441792"/>
            </a:xfrm>
            <a:prstGeom prst="rect">
              <a:avLst/>
            </a:prstGeom>
          </p:spPr>
        </p:pic>
        <p:pic>
          <p:nvPicPr>
            <p:cNvPr id="28" name="Picture 27">
              <a:extLst>
                <a:ext uri="{FF2B5EF4-FFF2-40B4-BE49-F238E27FC236}">
                  <a16:creationId xmlns:a16="http://schemas.microsoft.com/office/drawing/2014/main" id="{C1D04678-4CE6-F4F8-BA7C-07427A50BE21}"/>
                </a:ext>
              </a:extLst>
            </p:cNvPr>
            <p:cNvPicPr>
              <a:picLocks noChangeAspect="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rcRect l="2678" t="2222" r="5206" b="4445"/>
            <a:stretch/>
          </p:blipFill>
          <p:spPr>
            <a:xfrm>
              <a:off x="7953016" y="2757178"/>
              <a:ext cx="830227" cy="1165181"/>
            </a:xfrm>
            <a:prstGeom prst="rect">
              <a:avLst/>
            </a:prstGeom>
          </p:spPr>
        </p:pic>
        <p:sp>
          <p:nvSpPr>
            <p:cNvPr id="29" name="TextBox 28">
              <a:extLst>
                <a:ext uri="{FF2B5EF4-FFF2-40B4-BE49-F238E27FC236}">
                  <a16:creationId xmlns:a16="http://schemas.microsoft.com/office/drawing/2014/main" id="{6A5F4622-FACB-6D44-1DE2-6B9BE6D0B3C9}"/>
                </a:ext>
              </a:extLst>
            </p:cNvPr>
            <p:cNvSpPr txBox="1"/>
            <p:nvPr/>
          </p:nvSpPr>
          <p:spPr>
            <a:xfrm>
              <a:off x="6539562" y="3928788"/>
              <a:ext cx="2438636" cy="646331"/>
            </a:xfrm>
            <a:prstGeom prst="rect">
              <a:avLst/>
            </a:prstGeom>
            <a:solidFill>
              <a:schemeClr val="accent3">
                <a:lumMod val="20000"/>
                <a:lumOff val="80000"/>
              </a:schemeClr>
            </a:solidFill>
          </p:spPr>
          <p:txBody>
            <a:bodyPr wrap="square" rtlCol="0">
              <a:spAutoFit/>
            </a:bodyPr>
            <a:lstStyle/>
            <a:p>
              <a:r>
                <a:rPr lang="en-US" dirty="0">
                  <a:latin typeface="Tw Cen MT"/>
                  <a:cs typeface="Tw Cen MT"/>
                </a:rPr>
                <a:t>Emerging memories + in-memory computing</a:t>
              </a:r>
            </a:p>
          </p:txBody>
        </p:sp>
        <p:sp>
          <p:nvSpPr>
            <p:cNvPr id="30" name="TextBox 29">
              <a:extLst>
                <a:ext uri="{FF2B5EF4-FFF2-40B4-BE49-F238E27FC236}">
                  <a16:creationId xmlns:a16="http://schemas.microsoft.com/office/drawing/2014/main" id="{516D9787-0C86-F979-6E8C-B21CEB1F217C}"/>
                </a:ext>
              </a:extLst>
            </p:cNvPr>
            <p:cNvSpPr txBox="1"/>
            <p:nvPr/>
          </p:nvSpPr>
          <p:spPr>
            <a:xfrm>
              <a:off x="4283968" y="4269995"/>
              <a:ext cx="1800200" cy="411868"/>
            </a:xfrm>
            <a:prstGeom prst="rect">
              <a:avLst/>
            </a:prstGeom>
            <a:noFill/>
          </p:spPr>
          <p:txBody>
            <a:bodyPr vert="horz" lIns="0" tIns="45720" rIns="0" bIns="45720" rtlCol="0" anchor="ctr"/>
            <a:lstStyle>
              <a:defPPr>
                <a:defRPr lang="de-DE"/>
              </a:defPPr>
              <a:lvl1pPr>
                <a:defRPr sz="1100">
                  <a:solidFill>
                    <a:schemeClr val="tx1">
                      <a:tint val="75000"/>
                    </a:schemeClr>
                  </a:solidFill>
                  <a:latin typeface="Tw Cen MT"/>
                </a:defRPr>
              </a:lvl1pPr>
            </a:lstStyle>
            <a:p>
              <a:r>
                <a:rPr lang="en-DE" dirty="0"/>
                <a:t>Source: IBM</a:t>
              </a:r>
            </a:p>
          </p:txBody>
        </p:sp>
      </p:grpSp>
      <p:sp>
        <p:nvSpPr>
          <p:cNvPr id="5" name="Rectangle 4">
            <a:extLst>
              <a:ext uri="{FF2B5EF4-FFF2-40B4-BE49-F238E27FC236}">
                <a16:creationId xmlns:a16="http://schemas.microsoft.com/office/drawing/2014/main" id="{048CDAF3-1208-9221-5D4A-FE9E9E37BFC6}"/>
              </a:ext>
            </a:extLst>
          </p:cNvPr>
          <p:cNvSpPr/>
          <p:nvPr/>
        </p:nvSpPr>
        <p:spPr>
          <a:xfrm>
            <a:off x="-788" y="828348"/>
            <a:ext cx="8965276" cy="3938915"/>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Tw Cen MT"/>
              <a:cs typeface="Tw Cen MT"/>
            </a:endParaRPr>
          </a:p>
        </p:txBody>
      </p:sp>
      <p:sp>
        <p:nvSpPr>
          <p:cNvPr id="6" name="Rounded Rectangle 5">
            <a:extLst>
              <a:ext uri="{FF2B5EF4-FFF2-40B4-BE49-F238E27FC236}">
                <a16:creationId xmlns:a16="http://schemas.microsoft.com/office/drawing/2014/main" id="{630CFC0B-DFFB-DDC4-4C1C-57DDFD1EE2F3}"/>
              </a:ext>
            </a:extLst>
          </p:cNvPr>
          <p:cNvSpPr/>
          <p:nvPr/>
        </p:nvSpPr>
        <p:spPr>
          <a:xfrm>
            <a:off x="1208153" y="3147812"/>
            <a:ext cx="6984776" cy="14400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fontAlgn="auto">
              <a:spcBef>
                <a:spcPts val="0"/>
              </a:spcBef>
              <a:spcAft>
                <a:spcPts val="0"/>
              </a:spcAft>
              <a:buClr>
                <a:srgbClr val="265E87"/>
              </a:buClr>
              <a:buSzPct val="80000"/>
            </a:pPr>
            <a:r>
              <a:rPr lang="en-US" sz="2000" dirty="0">
                <a:solidFill>
                  <a:prstClr val="black"/>
                </a:solidFill>
                <a:latin typeface="Tw Cen MT"/>
              </a:rPr>
              <a:t>Extreme heterogeneity, non Von Neumann paradigms, custom number representations, custom data mapping, complex APIs, …</a:t>
            </a:r>
            <a:endParaRPr lang="en-US" sz="2000" b="1" dirty="0">
              <a:solidFill>
                <a:prstClr val="black"/>
              </a:solidFill>
              <a:latin typeface="Tw Cen MT"/>
            </a:endParaRPr>
          </a:p>
        </p:txBody>
      </p:sp>
    </p:spTree>
    <p:extLst>
      <p:ext uri="{BB962C8B-B14F-4D97-AF65-F5344CB8AC3E}">
        <p14:creationId xmlns:p14="http://schemas.microsoft.com/office/powerpoint/2010/main" val="253546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6">
            <a:extLst>
              <a:ext uri="{FF2B5EF4-FFF2-40B4-BE49-F238E27FC236}">
                <a16:creationId xmlns:a16="http://schemas.microsoft.com/office/drawing/2014/main" id="{33F7A0EA-D917-E842-B235-96D46CE0F310}"/>
              </a:ext>
            </a:extLst>
          </p:cNvPr>
          <p:cNvSpPr>
            <a:spLocks noGrp="1"/>
          </p:cNvSpPr>
          <p:nvPr>
            <p:ph type="sldNum" sz="quarter" idx="11"/>
          </p:nvPr>
        </p:nvSpPr>
        <p:spPr/>
        <p:txBody>
          <a:bodyPr/>
          <a:lstStyle/>
          <a:p>
            <a:pPr>
              <a:defRPr/>
            </a:pPr>
            <a:fld id="{2DA1BE7D-6820-4450-ACB1-CA4C41F17A73}" type="slidenum">
              <a:rPr lang="en-US" smtClean="0"/>
              <a:pPr>
                <a:defRPr/>
              </a:pPr>
              <a:t>40</a:t>
            </a:fld>
            <a:endParaRPr lang="en-US" dirty="0"/>
          </a:p>
        </p:txBody>
      </p:sp>
      <p:sp>
        <p:nvSpPr>
          <p:cNvPr id="2" name="Text Placeholder 1">
            <a:extLst>
              <a:ext uri="{FF2B5EF4-FFF2-40B4-BE49-F238E27FC236}">
                <a16:creationId xmlns:a16="http://schemas.microsoft.com/office/drawing/2014/main" id="{DB9C8EE3-2F4F-7D41-9649-BD9896629AD5}"/>
              </a:ext>
            </a:extLst>
          </p:cNvPr>
          <p:cNvSpPr>
            <a:spLocks noGrp="1"/>
          </p:cNvSpPr>
          <p:nvPr>
            <p:ph type="body" sz="quarter" idx="12"/>
          </p:nvPr>
        </p:nvSpPr>
        <p:spPr/>
        <p:txBody>
          <a:bodyPr/>
          <a:lstStyle/>
          <a:p>
            <a:r>
              <a:rPr lang="en-DE" dirty="0"/>
              <a:t>Thanks! &amp; Acknowledgements</a:t>
            </a:r>
          </a:p>
        </p:txBody>
      </p:sp>
      <p:sp>
        <p:nvSpPr>
          <p:cNvPr id="5" name="Footer Placeholder 4">
            <a:extLst>
              <a:ext uri="{FF2B5EF4-FFF2-40B4-BE49-F238E27FC236}">
                <a16:creationId xmlns:a16="http://schemas.microsoft.com/office/drawing/2014/main" id="{222AB630-AC91-C746-B949-9D5A2CF71193}"/>
              </a:ext>
            </a:extLst>
          </p:cNvPr>
          <p:cNvSpPr>
            <a:spLocks noGrp="1"/>
          </p:cNvSpPr>
          <p:nvPr>
            <p:ph type="ftr" sz="quarter" idx="3"/>
          </p:nvPr>
        </p:nvSpPr>
        <p:spPr/>
        <p:txBody>
          <a:bodyPr/>
          <a:lstStyle/>
          <a:p>
            <a:r>
              <a:rPr lang="en-US"/>
              <a:t>© Prof. J. Castrillon. Keynote, CODAI 2023</a:t>
            </a:r>
            <a:endParaRPr lang="en-US" dirty="0"/>
          </a:p>
        </p:txBody>
      </p:sp>
      <p:grpSp>
        <p:nvGrpSpPr>
          <p:cNvPr id="13" name="Group 12">
            <a:extLst>
              <a:ext uri="{FF2B5EF4-FFF2-40B4-BE49-F238E27FC236}">
                <a16:creationId xmlns:a16="http://schemas.microsoft.com/office/drawing/2014/main" id="{50032339-CFC5-BC43-8F37-6C6BA2CDAC0D}"/>
              </a:ext>
            </a:extLst>
          </p:cNvPr>
          <p:cNvGrpSpPr/>
          <p:nvPr/>
        </p:nvGrpSpPr>
        <p:grpSpPr>
          <a:xfrm>
            <a:off x="5231889" y="855947"/>
            <a:ext cx="3912111" cy="1155285"/>
            <a:chOff x="5231889" y="783406"/>
            <a:chExt cx="3912111" cy="1155285"/>
          </a:xfrm>
        </p:grpSpPr>
        <p:pic>
          <p:nvPicPr>
            <p:cNvPr id="4" name="Picture 2" descr="dfg logo schriftzug blau foerderung en 4c — ROOTS - Social, Environmental,  and Cultural Connectivity in Past Societies">
              <a:extLst>
                <a:ext uri="{FF2B5EF4-FFF2-40B4-BE49-F238E27FC236}">
                  <a16:creationId xmlns:a16="http://schemas.microsoft.com/office/drawing/2014/main" id="{C02E1924-2B42-4B49-9D7D-1A4492F4C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506"/>
            <a:stretch/>
          </p:blipFill>
          <p:spPr bwMode="auto">
            <a:xfrm>
              <a:off x="5395723" y="783406"/>
              <a:ext cx="976477" cy="75671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856E68DC-20D5-DE44-934E-299687FC8D86}"/>
                </a:ext>
              </a:extLst>
            </p:cNvPr>
            <p:cNvSpPr txBox="1"/>
            <p:nvPr/>
          </p:nvSpPr>
          <p:spPr>
            <a:xfrm>
              <a:off x="5231889" y="1477026"/>
              <a:ext cx="3912111" cy="461665"/>
            </a:xfrm>
            <a:prstGeom prst="rect">
              <a:avLst/>
            </a:prstGeom>
            <a:noFill/>
          </p:spPr>
          <p:txBody>
            <a:bodyPr wrap="square" rtlCol="0">
              <a:spAutoFit/>
            </a:bodyPr>
            <a:lstStyle/>
            <a:p>
              <a:pPr algn="ctr"/>
              <a:r>
                <a:rPr lang="en-DE" sz="1200" dirty="0">
                  <a:latin typeface="Tw Cen MT"/>
                  <a:cs typeface="Tw Cen MT"/>
                </a:rPr>
                <a:t>CO4RTM (450944241) </a:t>
              </a:r>
            </a:p>
            <a:p>
              <a:pPr algn="ctr"/>
              <a:r>
                <a:rPr lang="en-DE" sz="1200" dirty="0">
                  <a:latin typeface="Tw Cen MT"/>
                  <a:cs typeface="Tw Cen MT"/>
                </a:rPr>
                <a:t>HetCIM (502388442)</a:t>
              </a:r>
            </a:p>
          </p:txBody>
        </p:sp>
      </p:grpSp>
      <p:grpSp>
        <p:nvGrpSpPr>
          <p:cNvPr id="12" name="Group 11">
            <a:extLst>
              <a:ext uri="{FF2B5EF4-FFF2-40B4-BE49-F238E27FC236}">
                <a16:creationId xmlns:a16="http://schemas.microsoft.com/office/drawing/2014/main" id="{71122269-F249-3447-B36E-29660AC98153}"/>
              </a:ext>
            </a:extLst>
          </p:cNvPr>
          <p:cNvGrpSpPr/>
          <p:nvPr/>
        </p:nvGrpSpPr>
        <p:grpSpPr>
          <a:xfrm>
            <a:off x="5508104" y="2211710"/>
            <a:ext cx="3635896" cy="717582"/>
            <a:chOff x="5508104" y="2309019"/>
            <a:chExt cx="3635896" cy="717582"/>
          </a:xfrm>
        </p:grpSpPr>
        <p:pic>
          <p:nvPicPr>
            <p:cNvPr id="54" name="Picture 4" descr="The European flag | European Union">
              <a:extLst>
                <a:ext uri="{FF2B5EF4-FFF2-40B4-BE49-F238E27FC236}">
                  <a16:creationId xmlns:a16="http://schemas.microsoft.com/office/drawing/2014/main" id="{D8301B1F-8E07-574A-A054-790D8E44E90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08104" y="2355726"/>
              <a:ext cx="1005845" cy="6708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2BF0A4CD-4DFF-9C4F-8648-92957BEC3B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774" y="2364071"/>
              <a:ext cx="1368152" cy="64759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17E84BC6-4519-B94F-A578-8FD0C271A940}"/>
                </a:ext>
              </a:extLst>
            </p:cNvPr>
            <p:cNvSpPr/>
            <p:nvPr/>
          </p:nvSpPr>
          <p:spPr>
            <a:xfrm>
              <a:off x="7531058" y="2309019"/>
              <a:ext cx="1612942" cy="261610"/>
            </a:xfrm>
            <a:prstGeom prst="rect">
              <a:avLst/>
            </a:prstGeom>
          </p:spPr>
          <p:txBody>
            <a:bodyPr vert="horz" lIns="91440" tIns="45720" rIns="91440" bIns="45720" rtlCol="0" anchor="ctr"/>
            <a:lstStyle/>
            <a:p>
              <a:pPr algn="ctr"/>
              <a:r>
                <a:rPr lang="en-DE" sz="1100" dirty="0">
                  <a:solidFill>
                    <a:schemeClr val="tx1">
                      <a:tint val="75000"/>
                    </a:schemeClr>
                  </a:solidFill>
                  <a:latin typeface="Tw Cen MT"/>
                  <a:hlinkClick r:id="rId6"/>
                </a:rPr>
                <a:t>https://everest-h2020.eu</a:t>
              </a:r>
              <a:r>
                <a:rPr lang="en-DE" sz="1100" dirty="0">
                  <a:solidFill>
                    <a:schemeClr val="tx1">
                      <a:tint val="75000"/>
                    </a:schemeClr>
                  </a:solidFill>
                  <a:latin typeface="Tw Cen MT"/>
                </a:rPr>
                <a:t> </a:t>
              </a:r>
            </a:p>
          </p:txBody>
        </p:sp>
      </p:grpSp>
      <p:pic>
        <p:nvPicPr>
          <p:cNvPr id="1026" name="Picture 2" descr="Pressebilder - sachsen.de">
            <a:extLst>
              <a:ext uri="{FF2B5EF4-FFF2-40B4-BE49-F238E27FC236}">
                <a16:creationId xmlns:a16="http://schemas.microsoft.com/office/drawing/2014/main" id="{523FD6F7-0D79-0F43-BA13-BDA0A8711E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127" y="4155926"/>
            <a:ext cx="3133931" cy="42982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8156B7C-AF01-534F-A176-AD97F7F64AF6}"/>
              </a:ext>
            </a:extLst>
          </p:cNvPr>
          <p:cNvSpPr txBox="1"/>
          <p:nvPr/>
        </p:nvSpPr>
        <p:spPr>
          <a:xfrm>
            <a:off x="179511" y="3479160"/>
            <a:ext cx="5188759" cy="954107"/>
          </a:xfrm>
          <a:prstGeom prst="rect">
            <a:avLst/>
          </a:prstGeom>
          <a:noFill/>
        </p:spPr>
        <p:txBody>
          <a:bodyPr wrap="square" rtlCol="0">
            <a:spAutoFit/>
          </a:bodyPr>
          <a:lstStyle/>
          <a:p>
            <a:r>
              <a:rPr lang="en-DE" sz="1400" dirty="0">
                <a:latin typeface="Tw Cen MT"/>
                <a:cs typeface="Tw Cen MT"/>
              </a:rPr>
              <a:t>..., and previous members of the group (</a:t>
            </a:r>
            <a:r>
              <a:rPr lang="en-DE" sz="1400" b="1" dirty="0">
                <a:latin typeface="Tw Cen MT"/>
                <a:cs typeface="Tw Cen MT"/>
              </a:rPr>
              <a:t>Norman Rink</a:t>
            </a:r>
            <a:r>
              <a:rPr lang="en-DE" sz="1400" dirty="0">
                <a:latin typeface="Tw Cen MT"/>
                <a:cs typeface="Tw Cen MT"/>
              </a:rPr>
              <a:t>, Sven Karol, Sebastian Ertel, </a:t>
            </a:r>
            <a:r>
              <a:rPr lang="en-DE" sz="1400" b="1" dirty="0">
                <a:latin typeface="Tw Cen MT"/>
                <a:cs typeface="Tw Cen MT"/>
              </a:rPr>
              <a:t>Andres Goens</a:t>
            </a:r>
            <a:r>
              <a:rPr lang="en-DE" sz="1400" dirty="0">
                <a:latin typeface="Tw Cen MT"/>
                <a:cs typeface="Tw Cen MT"/>
              </a:rPr>
              <a:t>), and collaborators  (</a:t>
            </a:r>
            <a:r>
              <a:rPr lang="en-DE" sz="1400" b="1" dirty="0">
                <a:latin typeface="Tw Cen MT"/>
                <a:cs typeface="Tw Cen MT"/>
              </a:rPr>
              <a:t>J. Fröhlich</a:t>
            </a:r>
            <a:r>
              <a:rPr lang="en-DE" sz="1400" dirty="0">
                <a:latin typeface="Tw Cen MT"/>
                <a:cs typeface="Tw Cen MT"/>
              </a:rPr>
              <a:t>, I. Sbalzarini, </a:t>
            </a:r>
            <a:r>
              <a:rPr lang="en-DE" sz="1400" b="1" dirty="0">
                <a:latin typeface="Tw Cen MT"/>
                <a:cs typeface="Tw Cen MT"/>
              </a:rPr>
              <a:t>A. Cohen, T. Grosser, T. Hoefler</a:t>
            </a:r>
            <a:r>
              <a:rPr lang="en-DE" sz="1400" dirty="0">
                <a:latin typeface="Tw Cen MT"/>
                <a:cs typeface="Tw Cen MT"/>
              </a:rPr>
              <a:t>, H. Härtig, </a:t>
            </a:r>
            <a:r>
              <a:rPr lang="en-DE" sz="1400" b="1" dirty="0">
                <a:latin typeface="Tw Cen MT"/>
                <a:cs typeface="Tw Cen MT"/>
              </a:rPr>
              <a:t>H. Corporaal, C. Pilato, S. Parkin, P. </a:t>
            </a:r>
            <a:r>
              <a:rPr lang="en-GB" sz="1400" b="1" dirty="0" err="1">
                <a:latin typeface="Tw Cen MT"/>
                <a:cs typeface="Tw Cen MT"/>
              </a:rPr>
              <a:t>Jääskeläinen</a:t>
            </a:r>
            <a:r>
              <a:rPr lang="en-GB" sz="1400" b="1" dirty="0">
                <a:latin typeface="Tw Cen MT"/>
                <a:cs typeface="Tw Cen MT"/>
              </a:rPr>
              <a:t>, J-J. Chen, A. Jones</a:t>
            </a:r>
            <a:r>
              <a:rPr lang="en-DE" sz="1400" dirty="0">
                <a:latin typeface="Tw Cen MT"/>
                <a:cs typeface="Tw Cen MT"/>
              </a:rPr>
              <a:t>)</a:t>
            </a:r>
          </a:p>
        </p:txBody>
      </p:sp>
      <p:pic>
        <p:nvPicPr>
          <p:cNvPr id="3" name="Picture 2">
            <a:extLst>
              <a:ext uri="{FF2B5EF4-FFF2-40B4-BE49-F238E27FC236}">
                <a16:creationId xmlns:a16="http://schemas.microsoft.com/office/drawing/2014/main" id="{8D31E815-0DAD-77E0-45E0-4E44945CB9FB}"/>
              </a:ext>
            </a:extLst>
          </p:cNvPr>
          <p:cNvPicPr>
            <a:picLocks noChangeAspect="1"/>
          </p:cNvPicPr>
          <p:nvPr/>
        </p:nvPicPr>
        <p:blipFill>
          <a:blip r:embed="rId8"/>
          <a:stretch>
            <a:fillRect/>
          </a:stretch>
        </p:blipFill>
        <p:spPr>
          <a:xfrm>
            <a:off x="152723" y="1059582"/>
            <a:ext cx="5157574" cy="2304256"/>
          </a:xfrm>
          <a:prstGeom prst="rect">
            <a:avLst/>
          </a:prstGeom>
        </p:spPr>
      </p:pic>
      <p:pic>
        <p:nvPicPr>
          <p:cNvPr id="6" name="Content Placeholder 6">
            <a:extLst>
              <a:ext uri="{FF2B5EF4-FFF2-40B4-BE49-F238E27FC236}">
                <a16:creationId xmlns:a16="http://schemas.microsoft.com/office/drawing/2014/main" id="{015C4C39-0FF1-8FF9-5646-AA427112C5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2394" y="1056926"/>
            <a:ext cx="2478872" cy="414555"/>
          </a:xfrm>
          <a:prstGeom prst="rect">
            <a:avLst/>
          </a:prstGeom>
        </p:spPr>
      </p:pic>
      <p:pic>
        <p:nvPicPr>
          <p:cNvPr id="8" name="Graphic 7">
            <a:extLst>
              <a:ext uri="{FF2B5EF4-FFF2-40B4-BE49-F238E27FC236}">
                <a16:creationId xmlns:a16="http://schemas.microsoft.com/office/drawing/2014/main" id="{2B7D69AC-FA67-6039-023F-F69EC2851E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99826" y="3099470"/>
            <a:ext cx="1170464" cy="478826"/>
          </a:xfrm>
          <a:prstGeom prst="rect">
            <a:avLst/>
          </a:prstGeom>
        </p:spPr>
      </p:pic>
      <p:sp>
        <p:nvSpPr>
          <p:cNvPr id="9" name="TextBox 8">
            <a:extLst>
              <a:ext uri="{FF2B5EF4-FFF2-40B4-BE49-F238E27FC236}">
                <a16:creationId xmlns:a16="http://schemas.microsoft.com/office/drawing/2014/main" id="{E07E1763-D427-C08C-20B4-31A51F38B5B0}"/>
              </a:ext>
            </a:extLst>
          </p:cNvPr>
          <p:cNvSpPr txBox="1"/>
          <p:nvPr/>
        </p:nvSpPr>
        <p:spPr>
          <a:xfrm>
            <a:off x="5148064" y="3590895"/>
            <a:ext cx="1800200" cy="276999"/>
          </a:xfrm>
          <a:prstGeom prst="rect">
            <a:avLst/>
          </a:prstGeom>
          <a:noFill/>
        </p:spPr>
        <p:txBody>
          <a:bodyPr wrap="square" rtlCol="0">
            <a:spAutoFit/>
          </a:bodyPr>
          <a:lstStyle/>
          <a:p>
            <a:pPr algn="ctr"/>
            <a:r>
              <a:rPr lang="en-GB" sz="1200" dirty="0">
                <a:latin typeface="Tw Cen MT"/>
                <a:cs typeface="Tw Cen MT"/>
              </a:rPr>
              <a:t>BMBF (01IS18026A-D)</a:t>
            </a:r>
            <a:endParaRPr lang="en-DE" sz="1200" dirty="0">
              <a:latin typeface="Tw Cen MT"/>
              <a:cs typeface="Tw Cen MT"/>
            </a:endParaRPr>
          </a:p>
        </p:txBody>
      </p:sp>
      <p:pic>
        <p:nvPicPr>
          <p:cNvPr id="15362" name="Picture 2">
            <a:extLst>
              <a:ext uri="{FF2B5EF4-FFF2-40B4-BE49-F238E27FC236}">
                <a16:creationId xmlns:a16="http://schemas.microsoft.com/office/drawing/2014/main" id="{E1FDF54E-835E-5AC8-0904-2C175D6009A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2369" y="3202386"/>
            <a:ext cx="1842120" cy="4298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2B8573A-D724-376D-060D-37D0CB026A75}"/>
              </a:ext>
            </a:extLst>
          </p:cNvPr>
          <p:cNvSpPr txBox="1"/>
          <p:nvPr/>
        </p:nvSpPr>
        <p:spPr>
          <a:xfrm>
            <a:off x="7596336" y="2726601"/>
            <a:ext cx="1800200" cy="276999"/>
          </a:xfrm>
          <a:prstGeom prst="rect">
            <a:avLst/>
          </a:prstGeom>
          <a:noFill/>
        </p:spPr>
        <p:txBody>
          <a:bodyPr wrap="square" rtlCol="0">
            <a:spAutoFit/>
          </a:bodyPr>
          <a:lstStyle/>
          <a:p>
            <a:pPr algn="ctr"/>
            <a:r>
              <a:rPr lang="en-GB" sz="1200" dirty="0">
                <a:latin typeface="Tw Cen MT"/>
                <a:cs typeface="Tw Cen MT"/>
              </a:rPr>
              <a:t>GA: 957269</a:t>
            </a:r>
            <a:endParaRPr lang="en-DE" sz="1200" dirty="0">
              <a:latin typeface="Tw Cen MT"/>
              <a:cs typeface="Tw Cen MT"/>
            </a:endParaRPr>
          </a:p>
        </p:txBody>
      </p:sp>
    </p:spTree>
    <p:extLst>
      <p:ext uri="{BB962C8B-B14F-4D97-AF65-F5344CB8AC3E}">
        <p14:creationId xmlns:p14="http://schemas.microsoft.com/office/powerpoint/2010/main" val="1973722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 Prof. J. Castrillon. Keynote, CODAI 2023</a:t>
            </a:r>
            <a:endParaRPr lang="en-US" dirty="0"/>
          </a:p>
        </p:txBody>
      </p:sp>
      <p:sp>
        <p:nvSpPr>
          <p:cNvPr id="2" name="Text Placeholder 1"/>
          <p:cNvSpPr>
            <a:spLocks noGrp="1"/>
          </p:cNvSpPr>
          <p:nvPr>
            <p:ph type="body" sz="quarter" idx="12"/>
          </p:nvPr>
        </p:nvSpPr>
        <p:spPr/>
        <p:txBody>
          <a:bodyPr/>
          <a:lstStyle/>
          <a:p>
            <a:r>
              <a:rPr lang="en-US" dirty="0"/>
              <a:t>References</a:t>
            </a:r>
          </a:p>
        </p:txBody>
      </p:sp>
      <p:sp>
        <p:nvSpPr>
          <p:cNvPr id="5" name="Content Placeholder 2"/>
          <p:cNvSpPr txBox="1">
            <a:spLocks/>
          </p:cNvSpPr>
          <p:nvPr/>
        </p:nvSpPr>
        <p:spPr>
          <a:xfrm>
            <a:off x="395288" y="843558"/>
            <a:ext cx="8569325" cy="3870984"/>
          </a:xfrm>
          <a:prstGeom prst="rect">
            <a:avLst/>
          </a:prstGeom>
          <a:noFill/>
        </p:spPr>
        <p:txBody>
          <a:bodyPr numCol="2" spcCol="108000"/>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Font typeface="Arial" pitchFamily="34" charset="0"/>
              <a:buNone/>
            </a:pPr>
            <a:r>
              <a:rPr lang="en-US" sz="900" b="1" dirty="0">
                <a:latin typeface="Tw Cen MT" charset="0"/>
                <a:ea typeface="Tw Cen MT" charset="0"/>
                <a:cs typeface="Tw Cen MT" charset="0"/>
              </a:rPr>
              <a:t>[TMSCS’18]</a:t>
            </a:r>
            <a:r>
              <a:rPr lang="en-US" sz="900" dirty="0">
                <a:latin typeface="Tw Cen MT" charset="0"/>
                <a:ea typeface="Tw Cen MT" charset="0"/>
                <a:cs typeface="Tw Cen MT" charset="0"/>
              </a:rPr>
              <a:t> J. Castrillon, et al. "A Hardware/Software Stack for Heterogeneous Systems", In IEEE Transactions on Multi-Scale Computing Systems, 2018</a:t>
            </a:r>
            <a:endParaRPr lang="en-US" sz="900" b="1" dirty="0">
              <a:latin typeface="Tw Cen MT" charset="0"/>
              <a:ea typeface="Tw Cen MT" charset="0"/>
              <a:cs typeface="Tw Cen MT" charset="0"/>
            </a:endParaRPr>
          </a:p>
          <a:p>
            <a:pPr marL="0" indent="0" fontAlgn="auto">
              <a:spcAft>
                <a:spcPts val="0"/>
              </a:spcAft>
              <a:buFont typeface="Arial" pitchFamily="34" charset="0"/>
              <a:buNone/>
            </a:pPr>
            <a:r>
              <a:rPr lang="en-US" sz="900" b="1" dirty="0">
                <a:latin typeface="Tw Cen MT" charset="0"/>
                <a:ea typeface="Tw Cen MT" charset="0"/>
                <a:cs typeface="Tw Cen MT" charset="0"/>
              </a:rPr>
              <a:t>[RWDSL’18]</a:t>
            </a:r>
            <a:r>
              <a:rPr lang="en-US" sz="900" dirty="0">
                <a:latin typeface="Tw Cen MT" charset="0"/>
                <a:ea typeface="Tw Cen MT" charset="0"/>
                <a:cs typeface="Tw Cen MT" charset="0"/>
              </a:rPr>
              <a:t> N. A. Rink, et al. “</a:t>
            </a:r>
            <a:r>
              <a:rPr lang="en-US" sz="900" dirty="0" err="1">
                <a:latin typeface="Tw Cen MT" charset="0"/>
                <a:ea typeface="Tw Cen MT" charset="0"/>
                <a:cs typeface="Tw Cen MT" charset="0"/>
              </a:rPr>
              <a:t>CFDlang</a:t>
            </a:r>
            <a:r>
              <a:rPr lang="en-US" sz="900" dirty="0">
                <a:latin typeface="Tw Cen MT" charset="0"/>
                <a:ea typeface="Tw Cen MT" charset="0"/>
                <a:cs typeface="Tw Cen MT" charset="0"/>
              </a:rPr>
              <a:t>: High-level code generation for high-order methods in fluid dynamics”. RWDSL’18.</a:t>
            </a:r>
          </a:p>
          <a:p>
            <a:pPr marL="0" indent="0" fontAlgn="auto">
              <a:spcAft>
                <a:spcPts val="300"/>
              </a:spcAft>
              <a:buNone/>
            </a:pPr>
            <a:r>
              <a:rPr lang="en-US" sz="900" b="1" dirty="0">
                <a:latin typeface="Tw Cen MT" charset="0"/>
                <a:ea typeface="Tw Cen MT" charset="0"/>
                <a:cs typeface="Tw Cen MT" charset="0"/>
              </a:rPr>
              <a:t>[GPCE’18]</a:t>
            </a:r>
            <a:r>
              <a:rPr lang="en-US" sz="900" dirty="0">
                <a:latin typeface="Tw Cen MT" charset="0"/>
                <a:ea typeface="Tw Cen MT" charset="0"/>
                <a:cs typeface="Tw Cen MT" charset="0"/>
              </a:rPr>
              <a:t> A. </a:t>
            </a:r>
            <a:r>
              <a:rPr lang="en-US" sz="900" dirty="0" err="1">
                <a:latin typeface="Tw Cen MT" charset="0"/>
                <a:ea typeface="Tw Cen MT" charset="0"/>
                <a:cs typeface="Tw Cen MT" charset="0"/>
              </a:rPr>
              <a:t>Susungi</a:t>
            </a:r>
            <a:r>
              <a:rPr lang="en-US" sz="900" dirty="0">
                <a:latin typeface="Tw Cen MT" charset="0"/>
                <a:ea typeface="Tw Cen MT" charset="0"/>
                <a:cs typeface="Tw Cen MT" charset="0"/>
              </a:rPr>
              <a:t>, et al. "Meta-programming for cross-domain tensor optimizations" GPCE’18, </a:t>
            </a:r>
            <a:r>
              <a:rPr lang="mr-IN" sz="900" dirty="0">
                <a:latin typeface="Tw Cen MT" charset="0"/>
                <a:ea typeface="Tw Cen MT" charset="0"/>
                <a:cs typeface="Tw Cen MT" charset="0"/>
              </a:rPr>
              <a:t>79-92</a:t>
            </a:r>
            <a:r>
              <a:rPr lang="en-US" sz="900" dirty="0">
                <a:latin typeface="Tw Cen MT" charset="0"/>
                <a:ea typeface="Tw Cen MT" charset="0"/>
                <a:cs typeface="Tw Cen MT" charset="0"/>
              </a:rPr>
              <a:t>.</a:t>
            </a:r>
          </a:p>
          <a:p>
            <a:pPr marL="0" indent="0" fontAlgn="auto">
              <a:spcAft>
                <a:spcPts val="300"/>
              </a:spcAft>
              <a:buNone/>
            </a:pPr>
            <a:r>
              <a:rPr lang="en-US" sz="900" b="1" dirty="0">
                <a:latin typeface="Tw Cen MT" charset="0"/>
                <a:ea typeface="Tw Cen MT" charset="0"/>
                <a:cs typeface="Tw Cen MT" charset="0"/>
              </a:rPr>
              <a:t>[Array’19]</a:t>
            </a:r>
            <a:r>
              <a:rPr lang="en-US" sz="900" dirty="0">
                <a:latin typeface="Tw Cen MT" charset="0"/>
                <a:ea typeface="Tw Cen MT" charset="0"/>
                <a:cs typeface="Tw Cen MT" charset="0"/>
              </a:rPr>
              <a:t> N.A. Rink, N. A. and J. Castrillon. “</a:t>
            </a:r>
            <a:r>
              <a:rPr lang="en-US" sz="900" dirty="0" err="1">
                <a:latin typeface="Tw Cen MT" charset="0"/>
                <a:ea typeface="Tw Cen MT" charset="0"/>
                <a:cs typeface="Tw Cen MT" charset="0"/>
              </a:rPr>
              <a:t>TeIL</a:t>
            </a:r>
            <a:r>
              <a:rPr lang="en-US" sz="900" dirty="0">
                <a:latin typeface="Tw Cen MT" charset="0"/>
                <a:ea typeface="Tw Cen MT" charset="0"/>
                <a:cs typeface="Tw Cen MT" charset="0"/>
              </a:rPr>
              <a:t>: a type-safe imperative Tensor Intermediate Language”, ARRAY’19, pp. 57-68</a:t>
            </a:r>
          </a:p>
          <a:p>
            <a:pPr marL="0" indent="0" fontAlgn="auto">
              <a:spcAft>
                <a:spcPts val="300"/>
              </a:spcAft>
              <a:buNone/>
            </a:pPr>
            <a:r>
              <a:rPr lang="en-US" sz="900" b="1" dirty="0">
                <a:latin typeface="Tw Cen MT" charset="0"/>
                <a:ea typeface="Tw Cen MT" charset="0"/>
                <a:cs typeface="Tw Cen MT" charset="0"/>
              </a:rPr>
              <a:t>[DATE’21]</a:t>
            </a:r>
            <a:r>
              <a:rPr lang="en-US" sz="900" dirty="0">
                <a:latin typeface="Tw Cen MT" charset="0"/>
                <a:ea typeface="Tw Cen MT" charset="0"/>
                <a:cs typeface="Tw Cen MT" charset="0"/>
              </a:rPr>
              <a:t> C. Pilato, et al. "EVEREST: A design environment for extreme-scale big data analytics on heterogeneous platforms”, DATE 2021</a:t>
            </a:r>
          </a:p>
          <a:p>
            <a:pPr marL="0" indent="0" fontAlgn="auto">
              <a:spcAft>
                <a:spcPts val="300"/>
              </a:spcAft>
              <a:buNone/>
            </a:pPr>
            <a:r>
              <a:rPr lang="en-US" sz="900" b="1" dirty="0">
                <a:latin typeface="Tw Cen MT" charset="0"/>
                <a:ea typeface="Tw Cen MT" charset="0"/>
                <a:cs typeface="Tw Cen MT" charset="0"/>
              </a:rPr>
              <a:t>[FPGAHPC’21]</a:t>
            </a:r>
            <a:r>
              <a:rPr lang="en-US" sz="900" dirty="0">
                <a:latin typeface="Tw Cen MT" charset="0"/>
                <a:ea typeface="Tw Cen MT" charset="0"/>
                <a:cs typeface="Tw Cen MT" charset="0"/>
              </a:rPr>
              <a:t> K. F. A. </a:t>
            </a:r>
            <a:r>
              <a:rPr lang="en-US" sz="900" dirty="0" err="1">
                <a:latin typeface="Tw Cen MT" charset="0"/>
                <a:ea typeface="Tw Cen MT" charset="0"/>
                <a:cs typeface="Tw Cen MT" charset="0"/>
              </a:rPr>
              <a:t>Friebel</a:t>
            </a:r>
            <a:r>
              <a:rPr lang="en-US" sz="900" dirty="0">
                <a:latin typeface="Tw Cen MT" charset="0"/>
                <a:ea typeface="Tw Cen MT" charset="0"/>
                <a:cs typeface="Tw Cen MT" charset="0"/>
              </a:rPr>
              <a:t>, et al. "From Domain-Specific Languages to Memory-Optimized Accelerators for Fluid Dynamics", FPGA for HPC @ IEEE Cluster 2021</a:t>
            </a:r>
          </a:p>
          <a:p>
            <a:pPr marL="0" indent="0" fontAlgn="auto">
              <a:spcAft>
                <a:spcPts val="300"/>
              </a:spcAft>
              <a:buNone/>
            </a:pPr>
            <a:r>
              <a:rPr lang="en-US" sz="900" b="1" dirty="0">
                <a:latin typeface="Tw Cen MT" charset="0"/>
                <a:ea typeface="Tw Cen MT" charset="0"/>
                <a:cs typeface="Tw Cen MT" charset="0"/>
              </a:rPr>
              <a:t>[TRETS’22]</a:t>
            </a:r>
            <a:r>
              <a:rPr lang="en-US" sz="900" dirty="0">
                <a:latin typeface="Tw Cen MT" charset="0"/>
                <a:ea typeface="Tw Cen MT" charset="0"/>
                <a:cs typeface="Tw Cen MT" charset="0"/>
              </a:rPr>
              <a:t> S. </a:t>
            </a:r>
            <a:r>
              <a:rPr lang="en-US" sz="900" dirty="0" err="1">
                <a:latin typeface="Tw Cen MT" charset="0"/>
                <a:ea typeface="Tw Cen MT" charset="0"/>
                <a:cs typeface="Tw Cen MT" charset="0"/>
              </a:rPr>
              <a:t>Soldavini</a:t>
            </a:r>
            <a:r>
              <a:rPr lang="en-US" sz="900" dirty="0">
                <a:latin typeface="Tw Cen MT" charset="0"/>
                <a:ea typeface="Tw Cen MT" charset="0"/>
                <a:cs typeface="Tw Cen MT" charset="0"/>
              </a:rPr>
              <a:t>, K. F. A. </a:t>
            </a:r>
            <a:r>
              <a:rPr lang="en-US" sz="900" dirty="0" err="1">
                <a:latin typeface="Tw Cen MT" charset="0"/>
                <a:ea typeface="Tw Cen MT" charset="0"/>
                <a:cs typeface="Tw Cen MT" charset="0"/>
              </a:rPr>
              <a:t>Friebel</a:t>
            </a:r>
            <a:r>
              <a:rPr lang="en-US" sz="900" dirty="0">
                <a:latin typeface="Tw Cen MT" charset="0"/>
                <a:ea typeface="Tw Cen MT" charset="0"/>
                <a:cs typeface="Tw Cen MT" charset="0"/>
              </a:rPr>
              <a:t>, M. </a:t>
            </a:r>
            <a:r>
              <a:rPr lang="en-US" sz="900" dirty="0" err="1">
                <a:latin typeface="Tw Cen MT" charset="0"/>
                <a:ea typeface="Tw Cen MT" charset="0"/>
                <a:cs typeface="Tw Cen MT" charset="0"/>
              </a:rPr>
              <a:t>Tibaldi</a:t>
            </a:r>
            <a:r>
              <a:rPr lang="en-US" sz="900" dirty="0">
                <a:latin typeface="Tw Cen MT" charset="0"/>
                <a:ea typeface="Tw Cen MT" charset="0"/>
                <a:cs typeface="Tw Cen MT" charset="0"/>
              </a:rPr>
              <a:t>, G. Hempel, J. Castrillon, and C. Pilato. “Automatic Creation of High-Bandwidth Memory Architectures from Domain-Specific Languages: The Case of Computational Fluid Dynamics”. In: ACM TRETS, Sept. 2022.</a:t>
            </a:r>
          </a:p>
          <a:p>
            <a:pPr marL="0" indent="0" fontAlgn="auto">
              <a:spcAft>
                <a:spcPts val="300"/>
              </a:spcAft>
              <a:buNone/>
            </a:pPr>
            <a:r>
              <a:rPr lang="en-US" sz="900" b="1" dirty="0">
                <a:latin typeface="Tw Cen MT" charset="0"/>
                <a:ea typeface="Tw Cen MT" charset="0"/>
                <a:cs typeface="Tw Cen MT" charset="0"/>
              </a:rPr>
              <a:t>[HEART’23] </a:t>
            </a:r>
            <a:r>
              <a:rPr lang="en-US" sz="900" dirty="0">
                <a:latin typeface="Tw Cen MT" charset="0"/>
                <a:ea typeface="Tw Cen MT" charset="0"/>
                <a:cs typeface="Tw Cen MT" charset="0"/>
              </a:rPr>
              <a:t>K. F. A. </a:t>
            </a:r>
            <a:r>
              <a:rPr lang="en-US" sz="900" dirty="0" err="1">
                <a:latin typeface="Tw Cen MT" charset="0"/>
                <a:ea typeface="Tw Cen MT" charset="0"/>
                <a:cs typeface="Tw Cen MT" charset="0"/>
              </a:rPr>
              <a:t>Friebel</a:t>
            </a:r>
            <a:r>
              <a:rPr lang="en-US" sz="900" dirty="0">
                <a:latin typeface="Tw Cen MT" charset="0"/>
                <a:ea typeface="Tw Cen MT" charset="0"/>
                <a:cs typeface="Tw Cen MT" charset="0"/>
              </a:rPr>
              <a:t>, J. Bi, J. Castrillon, "BASE2: An IR for Binary Numeral Types" (to appear), In ACM HEART 2023</a:t>
            </a:r>
          </a:p>
          <a:p>
            <a:pPr marL="0" indent="0" fontAlgn="auto">
              <a:spcAft>
                <a:spcPts val="300"/>
              </a:spcAft>
              <a:buNone/>
            </a:pPr>
            <a:r>
              <a:rPr lang="en-US" sz="900" b="1" dirty="0">
                <a:latin typeface="Tw Cen MT" charset="0"/>
                <a:ea typeface="Tw Cen MT" charset="0"/>
                <a:cs typeface="Tw Cen MT" charset="0"/>
              </a:rPr>
              <a:t>[DATE’23] </a:t>
            </a:r>
            <a:r>
              <a:rPr lang="en-US" sz="900" dirty="0">
                <a:latin typeface="Tw Cen MT" charset="0"/>
                <a:ea typeface="Tw Cen MT" charset="0"/>
                <a:cs typeface="Tw Cen MT" charset="0"/>
              </a:rPr>
              <a:t>G. </a:t>
            </a:r>
            <a:r>
              <a:rPr lang="en-US" sz="900" dirty="0" err="1">
                <a:latin typeface="Tw Cen MT" charset="0"/>
                <a:ea typeface="Tw Cen MT" charset="0"/>
                <a:cs typeface="Tw Cen MT" charset="0"/>
              </a:rPr>
              <a:t>Korol</a:t>
            </a:r>
            <a:r>
              <a:rPr lang="en-US" sz="900" dirty="0">
                <a:latin typeface="Tw Cen MT" charset="0"/>
                <a:ea typeface="Tw Cen MT" charset="0"/>
                <a:cs typeface="Tw Cen MT" charset="0"/>
              </a:rPr>
              <a:t>, M. G. Jordan, M. B. </a:t>
            </a:r>
            <a:r>
              <a:rPr lang="en-US" sz="900" dirty="0" err="1">
                <a:latin typeface="Tw Cen MT" charset="0"/>
                <a:ea typeface="Tw Cen MT" charset="0"/>
                <a:cs typeface="Tw Cen MT" charset="0"/>
              </a:rPr>
              <a:t>Rutzig</a:t>
            </a:r>
            <a:r>
              <a:rPr lang="en-US" sz="900" dirty="0">
                <a:latin typeface="Tw Cen MT" charset="0"/>
                <a:ea typeface="Tw Cen MT" charset="0"/>
                <a:cs typeface="Tw Cen MT" charset="0"/>
              </a:rPr>
              <a:t>, J. Castrillon, A. C.  Schneider Beck, "Pruning and Early-Exit Co-Optimization for CNN Acceleration on FPGAs", DATE 2023</a:t>
            </a:r>
          </a:p>
          <a:p>
            <a:pPr marL="0" indent="0" fontAlgn="auto">
              <a:spcAft>
                <a:spcPts val="300"/>
              </a:spcAft>
              <a:buNone/>
            </a:pPr>
            <a:r>
              <a:rPr lang="en-US" sz="900" b="1" dirty="0">
                <a:latin typeface="Tw Cen MT" charset="0"/>
                <a:ea typeface="Tw Cen MT" charset="0"/>
                <a:cs typeface="Tw Cen MT" charset="0"/>
              </a:rPr>
              <a:t>[ISLVLSI’23]</a:t>
            </a:r>
            <a:r>
              <a:rPr lang="en-US" sz="900" dirty="0">
                <a:latin typeface="Tw Cen MT" charset="0"/>
                <a:ea typeface="Tw Cen MT" charset="0"/>
                <a:cs typeface="Tw Cen MT" charset="0"/>
              </a:rPr>
              <a:t> G. </a:t>
            </a:r>
            <a:r>
              <a:rPr lang="en-US" sz="900" dirty="0" err="1">
                <a:latin typeface="Tw Cen MT" charset="0"/>
                <a:ea typeface="Tw Cen MT" charset="0"/>
                <a:cs typeface="Tw Cen MT" charset="0"/>
              </a:rPr>
              <a:t>Korol</a:t>
            </a:r>
            <a:r>
              <a:rPr lang="en-US" sz="900" dirty="0">
                <a:latin typeface="Tw Cen MT" charset="0"/>
                <a:ea typeface="Tw Cen MT" charset="0"/>
                <a:cs typeface="Tw Cen MT" charset="0"/>
              </a:rPr>
              <a:t>, M. G. Jordan, M. B. </a:t>
            </a:r>
            <a:r>
              <a:rPr lang="en-US" sz="900" dirty="0" err="1">
                <a:latin typeface="Tw Cen MT" charset="0"/>
                <a:ea typeface="Tw Cen MT" charset="0"/>
                <a:cs typeface="Tw Cen MT" charset="0"/>
              </a:rPr>
              <a:t>Rutzig</a:t>
            </a:r>
            <a:r>
              <a:rPr lang="en-US" sz="900" dirty="0">
                <a:latin typeface="Tw Cen MT" charset="0"/>
                <a:ea typeface="Tw Cen MT" charset="0"/>
                <a:cs typeface="Tw Cen MT" charset="0"/>
              </a:rPr>
              <a:t>, J. Castrillon, A. C.  Schneider Beck, “"Design Space Exploration for CNN Offloading to FPGAs at the Edge", ISVLSI 2023</a:t>
            </a:r>
          </a:p>
          <a:p>
            <a:pPr marL="0" indent="0" fontAlgn="auto">
              <a:spcAft>
                <a:spcPts val="300"/>
              </a:spcAft>
              <a:buNone/>
            </a:pPr>
            <a:r>
              <a:rPr lang="en-US" sz="900" b="1" dirty="0">
                <a:latin typeface="Tw Cen MT" charset="0"/>
                <a:ea typeface="Tw Cen MT" charset="0"/>
                <a:cs typeface="Tw Cen MT" charset="0"/>
              </a:rPr>
              <a:t>[ICAL’19]  </a:t>
            </a:r>
            <a:r>
              <a:rPr lang="en-US" sz="900" dirty="0">
                <a:latin typeface="Tw Cen MT" charset="0"/>
                <a:ea typeface="Tw Cen MT" charset="0"/>
                <a:cs typeface="Tw Cen MT" charset="0"/>
              </a:rPr>
              <a:t>Khan, et al. "</a:t>
            </a:r>
            <a:r>
              <a:rPr lang="en-US" sz="900" dirty="0" err="1">
                <a:latin typeface="Tw Cen MT" charset="0"/>
                <a:ea typeface="Tw Cen MT" charset="0"/>
                <a:cs typeface="Tw Cen MT" charset="0"/>
              </a:rPr>
              <a:t>RTSim</a:t>
            </a:r>
            <a:r>
              <a:rPr lang="en-US" sz="900" dirty="0">
                <a:latin typeface="Tw Cen MT" charset="0"/>
                <a:ea typeface="Tw Cen MT" charset="0"/>
                <a:cs typeface="Tw Cen MT" charset="0"/>
              </a:rPr>
              <a:t>: A Cycle-accurate Simulator for Racetrack Memories", In IEEE Computer Architecture Letters, 2019</a:t>
            </a:r>
          </a:p>
          <a:p>
            <a:pPr marL="0" indent="0" fontAlgn="auto">
              <a:spcAft>
                <a:spcPts val="300"/>
              </a:spcAft>
              <a:buNone/>
            </a:pPr>
            <a:endParaRPr lang="en-US" sz="900" dirty="0">
              <a:latin typeface="Tw Cen MT" charset="0"/>
              <a:ea typeface="Tw Cen MT" charset="0"/>
              <a:cs typeface="Tw Cen MT" charset="0"/>
            </a:endParaRPr>
          </a:p>
          <a:p>
            <a:pPr marL="0" indent="0" fontAlgn="auto">
              <a:spcAft>
                <a:spcPts val="300"/>
              </a:spcAft>
              <a:buNone/>
            </a:pPr>
            <a:r>
              <a:rPr lang="en-US" sz="900" b="1" dirty="0">
                <a:latin typeface="Tw Cen MT" charset="0"/>
                <a:ea typeface="Tw Cen MT" charset="0"/>
                <a:cs typeface="Tw Cen MT" charset="0"/>
              </a:rPr>
              <a:t>[IPROC’20]</a:t>
            </a:r>
            <a:r>
              <a:rPr lang="en-US" sz="900" dirty="0">
                <a:latin typeface="Tw Cen MT" charset="0"/>
                <a:ea typeface="Tw Cen MT" charset="0"/>
                <a:cs typeface="Tw Cen MT" charset="0"/>
              </a:rPr>
              <a:t> R. </a:t>
            </a:r>
            <a:r>
              <a:rPr lang="en-US" sz="900" dirty="0" err="1">
                <a:latin typeface="Tw Cen MT" charset="0"/>
                <a:ea typeface="Tw Cen MT" charset="0"/>
                <a:cs typeface="Tw Cen MT" charset="0"/>
              </a:rPr>
              <a:t>Bläsing</a:t>
            </a:r>
            <a:r>
              <a:rPr lang="en-US" sz="900" dirty="0">
                <a:latin typeface="Tw Cen MT" charset="0"/>
                <a:ea typeface="Tw Cen MT" charset="0"/>
                <a:cs typeface="Tw Cen MT" charset="0"/>
              </a:rPr>
              <a:t>, et al. "Magnetic Racetrack Memory: From Physics to the Cusp of Applications within a Decade", In Proceedings of the IEEE, vol. 108, no. 8, pp. 1303-1321, Mar 2020.</a:t>
            </a:r>
          </a:p>
          <a:p>
            <a:pPr marL="0" indent="0" fontAlgn="auto">
              <a:spcAft>
                <a:spcPts val="300"/>
              </a:spcAft>
              <a:buNone/>
            </a:pPr>
            <a:r>
              <a:rPr lang="en-US" sz="900" b="1" dirty="0">
                <a:latin typeface="Tw Cen MT" charset="0"/>
                <a:ea typeface="Tw Cen MT" charset="0"/>
                <a:cs typeface="Tw Cen MT" charset="0"/>
              </a:rPr>
              <a:t>[LCTES’19]</a:t>
            </a:r>
            <a:r>
              <a:rPr lang="en-US" sz="900" dirty="0">
                <a:latin typeface="Tw Cen MT" charset="0"/>
                <a:ea typeface="Tw Cen MT" charset="0"/>
                <a:cs typeface="Tw Cen MT" charset="0"/>
              </a:rPr>
              <a:t> A. A. Khan, et al.  "Optimizing Tensor Contractions for Embedded Devices with Racetrack Memory Scratch-Pads”, Proceedings of the 20th ACM SIGPLAN/SIGBED LCTES’19,  pp. 5-18, Jun 2019</a:t>
            </a:r>
          </a:p>
          <a:p>
            <a:pPr marL="0" indent="0" fontAlgn="auto">
              <a:spcAft>
                <a:spcPts val="300"/>
              </a:spcAft>
              <a:buNone/>
            </a:pPr>
            <a:r>
              <a:rPr lang="en-US" sz="900" b="1" dirty="0">
                <a:latin typeface="Tw Cen MT" charset="0"/>
                <a:ea typeface="Tw Cen MT" charset="0"/>
                <a:cs typeface="Tw Cen MT" charset="0"/>
              </a:rPr>
              <a:t>[TECS’20]</a:t>
            </a:r>
            <a:r>
              <a:rPr lang="en-US" sz="900" dirty="0">
                <a:latin typeface="Tw Cen MT" charset="0"/>
                <a:ea typeface="Tw Cen MT" charset="0"/>
                <a:cs typeface="Tw Cen MT" charset="0"/>
              </a:rPr>
              <a:t> A. A. Khan, et al.  “Optimizing Tensor Contractions for Embedded Devices with Racetrack and DRAM Memories”. ACM TECS 2020</a:t>
            </a:r>
          </a:p>
          <a:p>
            <a:pPr marL="0" indent="0" fontAlgn="auto">
              <a:spcAft>
                <a:spcPts val="300"/>
              </a:spcAft>
              <a:buNone/>
            </a:pPr>
            <a:r>
              <a:rPr lang="en-US" sz="900" b="1" dirty="0">
                <a:latin typeface="Tw Cen MT" charset="0"/>
                <a:ea typeface="Tw Cen MT" charset="0"/>
                <a:cs typeface="Tw Cen MT" charset="0"/>
              </a:rPr>
              <a:t>[TACO’19]</a:t>
            </a:r>
            <a:r>
              <a:rPr lang="en-US" sz="900" dirty="0">
                <a:latin typeface="Tw Cen MT" charset="0"/>
                <a:ea typeface="Tw Cen MT" charset="0"/>
                <a:cs typeface="Tw Cen MT" charset="0"/>
              </a:rPr>
              <a:t> Khan, et al. “</a:t>
            </a:r>
            <a:r>
              <a:rPr lang="en-US" sz="900" dirty="0" err="1">
                <a:latin typeface="Tw Cen MT" charset="0"/>
                <a:ea typeface="Tw Cen MT" charset="0"/>
                <a:cs typeface="Tw Cen MT" charset="0"/>
              </a:rPr>
              <a:t>ShiftsReduce</a:t>
            </a:r>
            <a:r>
              <a:rPr lang="en-US" sz="900" dirty="0">
                <a:latin typeface="Tw Cen MT" charset="0"/>
                <a:ea typeface="Tw Cen MT" charset="0"/>
                <a:cs typeface="Tw Cen MT" charset="0"/>
              </a:rPr>
              <a:t>: Minimizing Shifts in Racetrack Memory 4.0”, ACM TACO 2019</a:t>
            </a:r>
          </a:p>
          <a:p>
            <a:pPr marL="0" indent="0" fontAlgn="auto">
              <a:spcAft>
                <a:spcPts val="300"/>
              </a:spcAft>
              <a:buNone/>
            </a:pPr>
            <a:r>
              <a:rPr lang="en-US" sz="900" b="1" dirty="0">
                <a:latin typeface="Tw Cen MT" charset="0"/>
                <a:ea typeface="Tw Cen MT" charset="0"/>
                <a:cs typeface="Tw Cen MT" charset="0"/>
              </a:rPr>
              <a:t>[TCAD’20]</a:t>
            </a:r>
            <a:r>
              <a:rPr lang="en-US" sz="900" dirty="0">
                <a:latin typeface="Tw Cen MT" charset="0"/>
                <a:ea typeface="Tw Cen MT" charset="0"/>
                <a:cs typeface="Tw Cen MT" charset="0"/>
              </a:rPr>
              <a:t> A. A. Khan, et al., "Polyhedral Compilation for Racetrack Memories", In IEEE TCAD’20, vol. 39, no. 11, pp. 3968-3980, Oct 2020. </a:t>
            </a:r>
          </a:p>
          <a:p>
            <a:pPr marL="0" indent="0" fontAlgn="auto">
              <a:spcAft>
                <a:spcPts val="300"/>
              </a:spcAft>
              <a:buNone/>
            </a:pPr>
            <a:r>
              <a:rPr lang="en-US" sz="900" b="1" dirty="0">
                <a:latin typeface="Tw Cen MT" charset="0"/>
                <a:ea typeface="Tw Cen MT" charset="0"/>
                <a:cs typeface="Tw Cen MT" charset="0"/>
              </a:rPr>
              <a:t>[DAC’21]</a:t>
            </a:r>
            <a:r>
              <a:rPr lang="en-US" sz="900" dirty="0">
                <a:latin typeface="Tw Cen MT" charset="0"/>
                <a:ea typeface="Tw Cen MT" charset="0"/>
                <a:cs typeface="Tw Cen MT" charset="0"/>
              </a:rPr>
              <a:t> C. </a:t>
            </a:r>
            <a:r>
              <a:rPr lang="en-US" sz="900" dirty="0" err="1">
                <a:latin typeface="Tw Cen MT" charset="0"/>
                <a:ea typeface="Tw Cen MT" charset="0"/>
                <a:cs typeface="Tw Cen MT" charset="0"/>
              </a:rPr>
              <a:t>Hackert</a:t>
            </a:r>
            <a:r>
              <a:rPr lang="en-US" sz="900" dirty="0">
                <a:latin typeface="Tw Cen MT" charset="0"/>
                <a:ea typeface="Tw Cen MT" charset="0"/>
                <a:cs typeface="Tw Cen MT" charset="0"/>
              </a:rPr>
              <a:t>, “</a:t>
            </a:r>
            <a:r>
              <a:rPr lang="en-US" sz="900" dirty="0" err="1">
                <a:latin typeface="Tw Cen MT" charset="0"/>
                <a:ea typeface="Tw Cen MT" charset="0"/>
                <a:cs typeface="Tw Cen MT" charset="0"/>
              </a:rPr>
              <a:t>BLOwing</a:t>
            </a:r>
            <a:r>
              <a:rPr lang="en-US" sz="900" dirty="0">
                <a:latin typeface="Tw Cen MT" charset="0"/>
                <a:ea typeface="Tw Cen MT" charset="0"/>
                <a:cs typeface="Tw Cen MT" charset="0"/>
              </a:rPr>
              <a:t> Trees to the Ground: Layout Optimization of Decision Trees on Racetrack Memory”, DAC 2021</a:t>
            </a:r>
          </a:p>
          <a:p>
            <a:pPr marL="0" indent="0" fontAlgn="auto">
              <a:spcAft>
                <a:spcPts val="300"/>
              </a:spcAft>
              <a:buNone/>
            </a:pPr>
            <a:r>
              <a:rPr lang="en-US" sz="900" b="1" dirty="0">
                <a:latin typeface="Tw Cen MT" charset="0"/>
                <a:ea typeface="Tw Cen MT" charset="0"/>
                <a:cs typeface="Tw Cen MT" charset="0"/>
              </a:rPr>
              <a:t>[CINM’23]</a:t>
            </a:r>
            <a:r>
              <a:rPr lang="en-US" sz="900" dirty="0">
                <a:latin typeface="Tw Cen MT" charset="0"/>
                <a:ea typeface="Tw Cen MT" charset="0"/>
                <a:cs typeface="Tw Cen MT" charset="0"/>
              </a:rPr>
              <a:t> A. Khan et al, "CINM (Cinnamon): A Compilation Infrastructure for Heterogeneous Compute In-Memory and Compute Near-Memory Paradigms", </a:t>
            </a:r>
            <a:r>
              <a:rPr lang="en-US" sz="900" dirty="0" err="1">
                <a:latin typeface="Tw Cen MT" charset="0"/>
                <a:ea typeface="Tw Cen MT" charset="0"/>
                <a:cs typeface="Tw Cen MT" charset="0"/>
              </a:rPr>
              <a:t>arXiv</a:t>
            </a:r>
            <a:r>
              <a:rPr lang="en-US" sz="900" dirty="0">
                <a:latin typeface="Tw Cen MT" charset="0"/>
                <a:ea typeface="Tw Cen MT" charset="0"/>
                <a:cs typeface="Tw Cen MT" charset="0"/>
              </a:rPr>
              <a:t>, Aug 2023</a:t>
            </a:r>
          </a:p>
          <a:p>
            <a:pPr marL="0" indent="0" fontAlgn="auto">
              <a:spcAft>
                <a:spcPts val="300"/>
              </a:spcAft>
              <a:buNone/>
            </a:pPr>
            <a:r>
              <a:rPr lang="en-US" sz="900" b="1" dirty="0">
                <a:latin typeface="Tw Cen MT" charset="0"/>
                <a:ea typeface="Tw Cen MT" charset="0"/>
                <a:cs typeface="Tw Cen MT" charset="0"/>
              </a:rPr>
              <a:t>[TCAD’21]</a:t>
            </a:r>
            <a:r>
              <a:rPr lang="en-US" sz="900" dirty="0">
                <a:latin typeface="Tw Cen MT" charset="0"/>
                <a:ea typeface="Tw Cen MT" charset="0"/>
                <a:cs typeface="Tw Cen MT" charset="0"/>
              </a:rPr>
              <a:t> A. </a:t>
            </a:r>
            <a:r>
              <a:rPr lang="en-US" sz="900" dirty="0" err="1">
                <a:latin typeface="Tw Cen MT" charset="0"/>
                <a:ea typeface="Tw Cen MT" charset="0"/>
                <a:cs typeface="Tw Cen MT" charset="0"/>
              </a:rPr>
              <a:t>Siemieniuk</a:t>
            </a:r>
            <a:r>
              <a:rPr lang="en-US" sz="900" dirty="0">
                <a:latin typeface="Tw Cen MT" charset="0"/>
                <a:ea typeface="Tw Cen MT" charset="0"/>
                <a:cs typeface="Tw Cen MT" charset="0"/>
              </a:rPr>
              <a:t>, et al. "OCC: An Automated End-to-End Machine Learning Optimizing Compiler for Computing-In-Memory", IEEE TCAD,  2021</a:t>
            </a:r>
          </a:p>
          <a:p>
            <a:pPr marL="0" indent="0" fontAlgn="auto">
              <a:spcAft>
                <a:spcPts val="300"/>
              </a:spcAft>
              <a:buNone/>
            </a:pPr>
            <a:r>
              <a:rPr lang="en-US" sz="900" b="1" dirty="0">
                <a:latin typeface="Tw Cen MT" charset="0"/>
                <a:ea typeface="Tw Cen MT" charset="0"/>
                <a:cs typeface="Tw Cen MT" charset="0"/>
              </a:rPr>
              <a:t>[C4CAM’23]</a:t>
            </a:r>
            <a:r>
              <a:rPr lang="en-US" sz="900" dirty="0">
                <a:latin typeface="Tw Cen MT" charset="0"/>
                <a:ea typeface="Tw Cen MT" charset="0"/>
                <a:cs typeface="Tw Cen MT" charset="0"/>
              </a:rPr>
              <a:t> H. </a:t>
            </a:r>
            <a:r>
              <a:rPr lang="en-US" sz="900" dirty="0" err="1">
                <a:latin typeface="Tw Cen MT" charset="0"/>
                <a:ea typeface="Tw Cen MT" charset="0"/>
                <a:cs typeface="Tw Cen MT" charset="0"/>
              </a:rPr>
              <a:t>Farzaneh</a:t>
            </a:r>
            <a:r>
              <a:rPr lang="en-US" sz="900" dirty="0">
                <a:latin typeface="Tw Cen MT" charset="0"/>
                <a:ea typeface="Tw Cen MT" charset="0"/>
                <a:cs typeface="Tw Cen MT" charset="0"/>
              </a:rPr>
              <a:t>, et al. “C4CAM: A Compiler for CAM-based In-memory Accelerators”, </a:t>
            </a:r>
            <a:r>
              <a:rPr lang="en-US" sz="900" dirty="0" err="1">
                <a:latin typeface="Tw Cen MT" charset="0"/>
                <a:ea typeface="Tw Cen MT" charset="0"/>
                <a:cs typeface="Tw Cen MT" charset="0"/>
              </a:rPr>
              <a:t>eprint</a:t>
            </a:r>
            <a:r>
              <a:rPr lang="en-US" sz="900" dirty="0">
                <a:latin typeface="Tw Cen MT" charset="0"/>
                <a:ea typeface="Tw Cen MT" charset="0"/>
                <a:cs typeface="Tw Cen MT" charset="0"/>
              </a:rPr>
              <a:t> arXiv:2309.06418, Sep 2023</a:t>
            </a:r>
          </a:p>
          <a:p>
            <a:pPr marL="0" indent="0" fontAlgn="auto">
              <a:spcAft>
                <a:spcPts val="300"/>
              </a:spcAft>
              <a:buNone/>
            </a:pPr>
            <a:endParaRPr lang="en-US" sz="900" dirty="0">
              <a:latin typeface="Tw Cen MT" charset="0"/>
              <a:ea typeface="Tw Cen MT" charset="0"/>
              <a:cs typeface="Tw Cen MT" charset="0"/>
            </a:endParaRPr>
          </a:p>
          <a:p>
            <a:pPr marL="0" indent="0" fontAlgn="auto">
              <a:spcAft>
                <a:spcPts val="300"/>
              </a:spcAft>
              <a:buNone/>
            </a:pPr>
            <a:endParaRPr lang="en-US" sz="900" dirty="0">
              <a:latin typeface="Tw Cen MT" charset="0"/>
              <a:ea typeface="Tw Cen MT" charset="0"/>
              <a:cs typeface="Tw Cen MT" charset="0"/>
            </a:endParaRPr>
          </a:p>
          <a:p>
            <a:pPr marL="0" indent="0" fontAlgn="auto">
              <a:spcAft>
                <a:spcPts val="300"/>
              </a:spcAft>
              <a:buNone/>
            </a:pPr>
            <a:endParaRPr lang="en-US" sz="900" dirty="0">
              <a:latin typeface="Tw Cen MT" charset="0"/>
              <a:ea typeface="Tw Cen MT" charset="0"/>
              <a:cs typeface="Tw Cen MT" charset="0"/>
            </a:endParaRPr>
          </a:p>
        </p:txBody>
      </p:sp>
      <p:sp>
        <p:nvSpPr>
          <p:cNvPr id="3" name="Slide Number Placeholder 2"/>
          <p:cNvSpPr>
            <a:spLocks noGrp="1"/>
          </p:cNvSpPr>
          <p:nvPr>
            <p:ph type="sldNum" sz="quarter" idx="11"/>
          </p:nvPr>
        </p:nvSpPr>
        <p:spPr/>
        <p:txBody>
          <a:bodyPr/>
          <a:lstStyle/>
          <a:p>
            <a:pPr>
              <a:defRPr/>
            </a:pPr>
            <a:fld id="{2DA1BE7D-6820-4450-ACB1-CA4C41F17A73}" type="slidenum">
              <a:rPr lang="en-US" smtClean="0"/>
              <a:pPr>
                <a:defRPr/>
              </a:pPr>
              <a:t>41</a:t>
            </a:fld>
            <a:endParaRPr lang="en-US" dirty="0"/>
          </a:p>
        </p:txBody>
      </p:sp>
    </p:spTree>
    <p:extLst>
      <p:ext uri="{BB962C8B-B14F-4D97-AF65-F5344CB8AC3E}">
        <p14:creationId xmlns:p14="http://schemas.microsoft.com/office/powerpoint/2010/main" val="183642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112C-3F4A-E043-8937-93567C4A0848}"/>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BB51D980-7E1C-5B41-99C9-613D6BA7BE34}"/>
              </a:ext>
            </a:extLst>
          </p:cNvPr>
          <p:cNvSpPr>
            <a:spLocks noGrp="1"/>
          </p:cNvSpPr>
          <p:nvPr>
            <p:ph sz="quarter" idx="14"/>
          </p:nvPr>
        </p:nvSpPr>
        <p:spPr/>
        <p:txBody>
          <a:bodyPr/>
          <a:lstStyle/>
          <a:p>
            <a:endParaRPr lang="en-US"/>
          </a:p>
        </p:txBody>
      </p:sp>
      <p:sp>
        <p:nvSpPr>
          <p:cNvPr id="4" name="Footer Placeholder 3">
            <a:extLst>
              <a:ext uri="{FF2B5EF4-FFF2-40B4-BE49-F238E27FC236}">
                <a16:creationId xmlns:a16="http://schemas.microsoft.com/office/drawing/2014/main" id="{1D55EB29-97B0-B049-9C54-CB19B4043454}"/>
              </a:ext>
            </a:extLst>
          </p:cNvPr>
          <p:cNvSpPr>
            <a:spLocks noGrp="1"/>
          </p:cNvSpPr>
          <p:nvPr>
            <p:ph type="ftr" sz="quarter" idx="3"/>
          </p:nvPr>
        </p:nvSpPr>
        <p:spPr/>
        <p:txBody>
          <a:bodyPr/>
          <a:lstStyle/>
          <a:p>
            <a:r>
              <a:rPr lang="en-US"/>
              <a:t>© Prof. J. Castrillon. Keynote, CODAI 2023</a:t>
            </a:r>
            <a:endParaRPr lang="en-US" dirty="0"/>
          </a:p>
        </p:txBody>
      </p:sp>
    </p:spTree>
    <p:extLst>
      <p:ext uri="{BB962C8B-B14F-4D97-AF65-F5344CB8AC3E}">
        <p14:creationId xmlns:p14="http://schemas.microsoft.com/office/powerpoint/2010/main" val="22920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TeML: </a:t>
            </a:r>
            <a:r>
              <a:rPr lang="en-US" dirty="0">
                <a:solidFill>
                  <a:schemeClr val="tx2"/>
                </a:solidFill>
              </a:rPr>
              <a:t>Meta-programming for</a:t>
            </a:r>
            <a:r>
              <a:rPr lang="en-US" dirty="0"/>
              <a:t> tensor optimizations </a:t>
            </a:r>
          </a:p>
          <a:p>
            <a:endParaRPr lang="en-US" dirty="0"/>
          </a:p>
        </p:txBody>
      </p:sp>
      <p:sp>
        <p:nvSpPr>
          <p:cNvPr id="3" name="Content Placeholder 2"/>
          <p:cNvSpPr>
            <a:spLocks noGrp="1"/>
          </p:cNvSpPr>
          <p:nvPr>
            <p:ph sz="quarter" idx="14"/>
          </p:nvPr>
        </p:nvSpPr>
        <p:spPr>
          <a:xfrm>
            <a:off x="395288" y="915566"/>
            <a:ext cx="6048919" cy="3743994"/>
          </a:xfrm>
        </p:spPr>
        <p:txBody>
          <a:bodyPr/>
          <a:lstStyle/>
          <a:p>
            <a:r>
              <a:rPr lang="en-US" dirty="0"/>
              <a:t>Generalize for cross-domain tensor expressions</a:t>
            </a:r>
          </a:p>
          <a:p>
            <a:r>
              <a:rPr lang="en-US" dirty="0"/>
              <a:t>Formal semantics</a:t>
            </a:r>
            <a:r>
              <a:rPr lang="en-US" b="1" dirty="0"/>
              <a:t> </a:t>
            </a:r>
            <a:r>
              <a:rPr lang="en-US" dirty="0"/>
              <a:t>and composition of transformations</a:t>
            </a:r>
          </a:p>
          <a:p>
            <a:endParaRPr lang="en-US" dirty="0"/>
          </a:p>
        </p:txBody>
      </p:sp>
      <p:sp>
        <p:nvSpPr>
          <p:cNvPr id="5" name="Footer Placeholder 4"/>
          <p:cNvSpPr>
            <a:spLocks noGrp="1"/>
          </p:cNvSpPr>
          <p:nvPr>
            <p:ph type="ftr" sz="quarter" idx="3"/>
          </p:nvPr>
        </p:nvSpPr>
        <p:spPr/>
        <p:txBody>
          <a:bodyPr/>
          <a:lstStyle/>
          <a:p>
            <a:r>
              <a:rPr lang="en-US"/>
              <a:t>© Prof. J. Castrillon. Keynote, CODAI 2023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192" y="812901"/>
            <a:ext cx="2855290" cy="32934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6701" y="2086272"/>
            <a:ext cx="2713284" cy="113685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42" y="1707654"/>
            <a:ext cx="2822798" cy="1944216"/>
          </a:xfrm>
          <a:prstGeom prst="rect">
            <a:avLst/>
          </a:prstGeom>
        </p:spPr>
      </p:pic>
      <p:sp>
        <p:nvSpPr>
          <p:cNvPr id="10" name="Rectangle 9"/>
          <p:cNvSpPr/>
          <p:nvPr/>
        </p:nvSpPr>
        <p:spPr>
          <a:xfrm>
            <a:off x="107504" y="3734725"/>
            <a:ext cx="2989197" cy="720000"/>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Tw Cen MT"/>
                <a:cs typeface="Tw Cen MT"/>
              </a:rPr>
              <a:t>Formally defined transformation primitives</a:t>
            </a:r>
          </a:p>
        </p:txBody>
      </p:sp>
      <p:sp>
        <p:nvSpPr>
          <p:cNvPr id="11" name="Rectangle 10"/>
          <p:cNvSpPr/>
          <p:nvPr/>
        </p:nvSpPr>
        <p:spPr>
          <a:xfrm>
            <a:off x="2968755" y="3734725"/>
            <a:ext cx="2989197" cy="720000"/>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solidFill>
                <a:latin typeface="Tw Cen MT"/>
                <a:cs typeface="Tw Cen MT"/>
              </a:rPr>
              <a:t>Higher-level transformations via composition</a:t>
            </a:r>
          </a:p>
        </p:txBody>
      </p:sp>
      <p:sp>
        <p:nvSpPr>
          <p:cNvPr id="13" name="TextBox 12">
            <a:extLst>
              <a:ext uri="{FF2B5EF4-FFF2-40B4-BE49-F238E27FC236}">
                <a16:creationId xmlns:a16="http://schemas.microsoft.com/office/drawing/2014/main" id="{08D1A139-C234-3445-B418-8B573C7D2072}"/>
              </a:ext>
            </a:extLst>
          </p:cNvPr>
          <p:cNvSpPr txBox="1"/>
          <p:nvPr/>
        </p:nvSpPr>
        <p:spPr>
          <a:xfrm>
            <a:off x="6253214" y="4297355"/>
            <a:ext cx="2855290" cy="338554"/>
          </a:xfrm>
          <a:prstGeom prst="rect">
            <a:avLst/>
          </a:prstGeom>
        </p:spPr>
        <p:txBody>
          <a:bodyPr vert="horz" lIns="91440" tIns="45720" rIns="91440" bIns="45720" rtlCol="0" anchor="ctr"/>
          <a:lstStyle>
            <a:defPPr>
              <a:defRPr lang="de-DE"/>
            </a:defPPr>
            <a:lvl1pPr>
              <a:defRPr sz="1100">
                <a:solidFill>
                  <a:schemeClr val="tx1">
                    <a:tint val="75000"/>
                  </a:schemeClr>
                </a:solidFill>
                <a:latin typeface="Tw Cen MT"/>
                <a:cs typeface="Tw Cen MT"/>
              </a:defRPr>
            </a:lvl1pPr>
          </a:lstStyle>
          <a:p>
            <a:r>
              <a:rPr lang="en-US" dirty="0"/>
              <a:t>A. </a:t>
            </a:r>
            <a:r>
              <a:rPr lang="en-US" dirty="0" err="1"/>
              <a:t>Susungi</a:t>
            </a:r>
            <a:r>
              <a:rPr lang="en-US" dirty="0"/>
              <a:t>, et al. "Meta-programming for cross-domain tensor optimizations" GPCE’18, 79-92</a:t>
            </a:r>
            <a:endParaRPr lang="en-DE" dirty="0"/>
          </a:p>
        </p:txBody>
      </p:sp>
      <p:sp>
        <p:nvSpPr>
          <p:cNvPr id="14" name="Slide Number Placeholder 13">
            <a:extLst>
              <a:ext uri="{FF2B5EF4-FFF2-40B4-BE49-F238E27FC236}">
                <a16:creationId xmlns:a16="http://schemas.microsoft.com/office/drawing/2014/main" id="{590E48D0-F066-2345-BB92-2150354249D6}"/>
              </a:ext>
            </a:extLst>
          </p:cNvPr>
          <p:cNvSpPr>
            <a:spLocks noGrp="1"/>
          </p:cNvSpPr>
          <p:nvPr>
            <p:ph type="sldNum" sz="quarter" idx="4"/>
          </p:nvPr>
        </p:nvSpPr>
        <p:spPr/>
        <p:txBody>
          <a:bodyPr/>
          <a:lstStyle/>
          <a:p>
            <a:pPr>
              <a:defRPr/>
            </a:pPr>
            <a:fld id="{2DA1BE7D-6820-4450-ACB1-CA4C41F17A73}" type="slidenum">
              <a:rPr lang="en-US" smtClean="0"/>
              <a:pPr>
                <a:defRPr/>
              </a:pPr>
              <a:t>43</a:t>
            </a:fld>
            <a:endParaRPr lang="en-US" dirty="0"/>
          </a:p>
        </p:txBody>
      </p:sp>
    </p:spTree>
    <p:extLst>
      <p:ext uri="{BB962C8B-B14F-4D97-AF65-F5344CB8AC3E}">
        <p14:creationId xmlns:p14="http://schemas.microsoft.com/office/powerpoint/2010/main" val="2721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Meta-programming for optimizations: Results</a:t>
            </a:r>
          </a:p>
        </p:txBody>
      </p:sp>
      <p:sp>
        <p:nvSpPr>
          <p:cNvPr id="5" name="Footer Placeholder 4"/>
          <p:cNvSpPr>
            <a:spLocks noGrp="1"/>
          </p:cNvSpPr>
          <p:nvPr>
            <p:ph type="ftr" sz="quarter" idx="3"/>
          </p:nvPr>
        </p:nvSpPr>
        <p:spPr/>
        <p:txBody>
          <a:bodyPr/>
          <a:lstStyle/>
          <a:p>
            <a:r>
              <a:rPr lang="en-US"/>
              <a:t>© Prof. J. Castrillon. Keynote, CODAI 2023</a:t>
            </a:r>
            <a:endParaRPr lang="en-US" dirty="0"/>
          </a:p>
        </p:txBody>
      </p:sp>
      <p:sp>
        <p:nvSpPr>
          <p:cNvPr id="3" name="Slide Number Placeholder 2">
            <a:extLst>
              <a:ext uri="{FF2B5EF4-FFF2-40B4-BE49-F238E27FC236}">
                <a16:creationId xmlns:a16="http://schemas.microsoft.com/office/drawing/2014/main" id="{0ECD7886-C06A-A64D-B963-11CE7969021C}"/>
              </a:ext>
            </a:extLst>
          </p:cNvPr>
          <p:cNvSpPr>
            <a:spLocks noGrp="1"/>
          </p:cNvSpPr>
          <p:nvPr>
            <p:ph type="sldNum" sz="quarter" idx="11"/>
          </p:nvPr>
        </p:nvSpPr>
        <p:spPr/>
        <p:txBody>
          <a:bodyPr/>
          <a:lstStyle/>
          <a:p>
            <a:pPr>
              <a:defRPr/>
            </a:pPr>
            <a:fld id="{2DA1BE7D-6820-4450-ACB1-CA4C41F17A73}" type="slidenum">
              <a:rPr lang="en-US" smtClean="0"/>
              <a:pPr>
                <a:defRPr/>
              </a:pPr>
              <a:t>44</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771550"/>
            <a:ext cx="6840000" cy="4371068"/>
          </a:xfrm>
          <a:prstGeom prst="rect">
            <a:avLst/>
          </a:prstGeom>
        </p:spPr>
      </p:pic>
      <p:sp>
        <p:nvSpPr>
          <p:cNvPr id="11" name="Rounded Rectangular Callout 10">
            <a:extLst>
              <a:ext uri="{FF2B5EF4-FFF2-40B4-BE49-F238E27FC236}">
                <a16:creationId xmlns:a16="http://schemas.microsoft.com/office/drawing/2014/main" id="{F0F9DEB1-D38E-5743-8335-45978A11DD72}"/>
              </a:ext>
            </a:extLst>
          </p:cNvPr>
          <p:cNvSpPr/>
          <p:nvPr/>
        </p:nvSpPr>
        <p:spPr>
          <a:xfrm>
            <a:off x="6693724" y="915566"/>
            <a:ext cx="2352586" cy="936104"/>
          </a:xfrm>
          <a:prstGeom prst="wedgeRoundRectCallout">
            <a:avLst>
              <a:gd name="adj1" fmla="val -53608"/>
              <a:gd name="adj2" fmla="val -11843"/>
              <a:gd name="adj3" fmla="val 16667"/>
            </a:avLst>
          </a:prstGeom>
          <a:solidFill>
            <a:schemeClr val="accent3">
              <a:lumMod val="20000"/>
              <a:lumOff val="80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DE">
                <a:solidFill>
                  <a:schemeClr val="tx1"/>
                </a:solidFill>
                <a:latin typeface="Tw Cen MT"/>
                <a:cs typeface="Tw Cen MT"/>
              </a:rPr>
              <a:t>Performance of Pluto could be reproduced</a:t>
            </a:r>
          </a:p>
        </p:txBody>
      </p:sp>
      <p:sp>
        <p:nvSpPr>
          <p:cNvPr id="12" name="Rounded Rectangular Callout 11">
            <a:extLst>
              <a:ext uri="{FF2B5EF4-FFF2-40B4-BE49-F238E27FC236}">
                <a16:creationId xmlns:a16="http://schemas.microsoft.com/office/drawing/2014/main" id="{74F43826-F58F-3748-9C8D-E54F46BC1FC1}"/>
              </a:ext>
            </a:extLst>
          </p:cNvPr>
          <p:cNvSpPr/>
          <p:nvPr/>
        </p:nvSpPr>
        <p:spPr>
          <a:xfrm>
            <a:off x="6693724" y="2333137"/>
            <a:ext cx="2352586" cy="1296144"/>
          </a:xfrm>
          <a:prstGeom prst="wedgeRoundRectCallout">
            <a:avLst>
              <a:gd name="adj1" fmla="val -56470"/>
              <a:gd name="adj2" fmla="val 28521"/>
              <a:gd name="adj3" fmla="val 16667"/>
            </a:avLst>
          </a:prstGeom>
          <a:solidFill>
            <a:schemeClr val="accent3">
              <a:lumMod val="20000"/>
              <a:lumOff val="80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DE" dirty="0">
                <a:solidFill>
                  <a:schemeClr val="tx1"/>
                </a:solidFill>
                <a:latin typeface="Tw Cen MT"/>
                <a:cs typeface="Tw Cen MT"/>
              </a:rPr>
              <a:t>Higher abstraction </a:t>
            </a:r>
            <a:r>
              <a:rPr lang="en-DE" dirty="0">
                <a:solidFill>
                  <a:schemeClr val="tx1"/>
                </a:solidFill>
                <a:latin typeface="Tw Cen MT"/>
                <a:cs typeface="Tw Cen MT"/>
                <a:sym typeface="Wingdings" pitchFamily="2" charset="2"/>
              </a:rPr>
              <a:t> more optimization potential</a:t>
            </a:r>
            <a:endParaRPr lang="en-DE" dirty="0">
              <a:solidFill>
                <a:schemeClr val="tx1"/>
              </a:solidFill>
              <a:latin typeface="Tw Cen MT"/>
              <a:cs typeface="Tw Cen MT"/>
            </a:endParaRPr>
          </a:p>
        </p:txBody>
      </p:sp>
      <p:sp>
        <p:nvSpPr>
          <p:cNvPr id="9" name="TextBox 8">
            <a:extLst>
              <a:ext uri="{FF2B5EF4-FFF2-40B4-BE49-F238E27FC236}">
                <a16:creationId xmlns:a16="http://schemas.microsoft.com/office/drawing/2014/main" id="{B3945D57-C001-934F-BF8B-EBEADCBD65D2}"/>
              </a:ext>
            </a:extLst>
          </p:cNvPr>
          <p:cNvSpPr txBox="1"/>
          <p:nvPr/>
        </p:nvSpPr>
        <p:spPr>
          <a:xfrm>
            <a:off x="6755918" y="4155926"/>
            <a:ext cx="2352586" cy="558616"/>
          </a:xfrm>
          <a:prstGeom prst="rect">
            <a:avLst/>
          </a:prstGeom>
        </p:spPr>
        <p:txBody>
          <a:bodyPr vert="horz" lIns="91440" tIns="45720" rIns="91440" bIns="45720" rtlCol="0" anchor="ctr"/>
          <a:lstStyle>
            <a:defPPr>
              <a:defRPr lang="de-DE"/>
            </a:defPPr>
            <a:lvl1pPr>
              <a:defRPr sz="1100">
                <a:solidFill>
                  <a:schemeClr val="tx1">
                    <a:tint val="75000"/>
                  </a:schemeClr>
                </a:solidFill>
                <a:latin typeface="Tw Cen MT"/>
                <a:cs typeface="Tw Cen MT"/>
              </a:defRPr>
            </a:lvl1pPr>
          </a:lstStyle>
          <a:p>
            <a:r>
              <a:rPr lang="en-US" dirty="0"/>
              <a:t>A. </a:t>
            </a:r>
            <a:r>
              <a:rPr lang="en-US" dirty="0" err="1"/>
              <a:t>Susungi</a:t>
            </a:r>
            <a:r>
              <a:rPr lang="en-US" dirty="0"/>
              <a:t>, et al. "Meta-programming for cross-domain tensor optimizations”,  GPCE’18, 79-92</a:t>
            </a:r>
            <a:endParaRPr lang="en-DE" dirty="0"/>
          </a:p>
        </p:txBody>
      </p:sp>
    </p:spTree>
    <p:extLst>
      <p:ext uri="{BB962C8B-B14F-4D97-AF65-F5344CB8AC3E}">
        <p14:creationId xmlns:p14="http://schemas.microsoft.com/office/powerpoint/2010/main" val="357710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TeIL: Formal language – added value</a:t>
            </a:r>
          </a:p>
        </p:txBody>
      </p:sp>
      <p:sp>
        <p:nvSpPr>
          <p:cNvPr id="5" name="Content Placeholder 4"/>
          <p:cNvSpPr>
            <a:spLocks noGrp="1"/>
          </p:cNvSpPr>
          <p:nvPr>
            <p:ph sz="quarter" idx="14"/>
          </p:nvPr>
        </p:nvSpPr>
        <p:spPr/>
        <p:txBody>
          <a:bodyPr/>
          <a:lstStyle/>
          <a:p>
            <a:r>
              <a:rPr lang="en-US" dirty="0"/>
              <a:t>Core common to multiple tensor languages</a:t>
            </a:r>
          </a:p>
          <a:p>
            <a:r>
              <a:rPr lang="en-US" dirty="0"/>
              <a:t>Index-free notation and strong type system</a:t>
            </a:r>
          </a:p>
          <a:p>
            <a:r>
              <a:rPr lang="en-US" b="1" dirty="0"/>
              <a:t>Provably</a:t>
            </a:r>
            <a:r>
              <a:rPr lang="en-US" dirty="0"/>
              <a:t> no out-of-bound accesses</a:t>
            </a:r>
          </a:p>
          <a:p>
            <a:pPr lvl="1"/>
            <a:endParaRPr lang="en-US" dirty="0"/>
          </a:p>
        </p:txBody>
      </p:sp>
      <p:sp>
        <p:nvSpPr>
          <p:cNvPr id="4" name="Footer Placeholder 3"/>
          <p:cNvSpPr>
            <a:spLocks noGrp="1"/>
          </p:cNvSpPr>
          <p:nvPr>
            <p:ph type="ftr" sz="quarter" idx="3"/>
          </p:nvPr>
        </p:nvSpPr>
        <p:spPr/>
        <p:txBody>
          <a:bodyPr/>
          <a:lstStyle/>
          <a:p>
            <a:r>
              <a:rPr lang="en-US"/>
              <a:t>© Prof. J. Castrillon. Keynote, CODAI 2023</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519" y="2289168"/>
            <a:ext cx="7501222" cy="2226798"/>
          </a:xfrm>
          <a:prstGeom prst="rect">
            <a:avLst/>
          </a:prstGeom>
          <a:ln>
            <a:noFill/>
          </a:ln>
          <a:effectLst>
            <a:softEdge rad="112500"/>
          </a:effectLst>
        </p:spPr>
      </p:pic>
      <p:sp>
        <p:nvSpPr>
          <p:cNvPr id="10" name="TextBox 9"/>
          <p:cNvSpPr txBox="1"/>
          <p:nvPr/>
        </p:nvSpPr>
        <p:spPr>
          <a:xfrm>
            <a:off x="5724128" y="843558"/>
            <a:ext cx="3958120" cy="1454244"/>
          </a:xfrm>
          <a:prstGeom prst="rect">
            <a:avLst/>
          </a:prstGeom>
          <a:noFill/>
        </p:spPr>
        <p:txBody>
          <a:bodyPr wrap="square" rtlCol="0">
            <a:spAutoFit/>
          </a:bodyPr>
          <a:lstStyle/>
          <a:p>
            <a:pPr>
              <a:lnSpc>
                <a:spcPct val="150000"/>
              </a:lnSpc>
            </a:pPr>
            <a:r>
              <a:rPr lang="en-US" sz="1200" dirty="0">
                <a:latin typeface="Consolas" charset="0"/>
                <a:ea typeface="Consolas" charset="0"/>
                <a:cs typeface="Consolas" charset="0"/>
              </a:rPr>
              <a:t>A = placeholder(</a:t>
            </a:r>
            <a:r>
              <a:rPr lang="en-US" sz="1200" b="1" dirty="0">
                <a:latin typeface="Consolas" charset="0"/>
                <a:ea typeface="Consolas" charset="0"/>
                <a:cs typeface="Consolas" charset="0"/>
              </a:rPr>
              <a:t>(m,h)</a:t>
            </a:r>
            <a:r>
              <a:rPr lang="en-US" sz="1200" dirty="0">
                <a:latin typeface="Consolas" charset="0"/>
                <a:ea typeface="Consolas" charset="0"/>
                <a:cs typeface="Consolas" charset="0"/>
              </a:rPr>
              <a:t>, name='A')</a:t>
            </a:r>
          </a:p>
          <a:p>
            <a:pPr>
              <a:lnSpc>
                <a:spcPct val="150000"/>
              </a:lnSpc>
            </a:pPr>
            <a:r>
              <a:rPr lang="en-US" sz="1200" dirty="0">
                <a:latin typeface="Consolas" charset="0"/>
                <a:ea typeface="Consolas" charset="0"/>
                <a:cs typeface="Consolas" charset="0"/>
              </a:rPr>
              <a:t>B = placeholder(</a:t>
            </a:r>
            <a:r>
              <a:rPr lang="en-US" sz="1200" b="1" dirty="0">
                <a:latin typeface="Consolas" charset="0"/>
                <a:ea typeface="Consolas" charset="0"/>
                <a:cs typeface="Consolas" charset="0"/>
              </a:rPr>
              <a:t>(n,h)</a:t>
            </a:r>
            <a:r>
              <a:rPr lang="en-US" sz="1200" dirty="0">
                <a:latin typeface="Consolas" charset="0"/>
                <a:ea typeface="Consolas" charset="0"/>
                <a:cs typeface="Consolas" charset="0"/>
              </a:rPr>
              <a:t>, name='B')</a:t>
            </a:r>
          </a:p>
          <a:p>
            <a:pPr>
              <a:lnSpc>
                <a:spcPct val="150000"/>
              </a:lnSpc>
            </a:pPr>
            <a:r>
              <a:rPr lang="en-US" sz="1200" dirty="0">
                <a:latin typeface="Consolas" charset="0"/>
                <a:ea typeface="Consolas" charset="0"/>
                <a:cs typeface="Consolas" charset="0"/>
              </a:rPr>
              <a:t>k = reduce_axis((0, h), name='k')</a:t>
            </a:r>
          </a:p>
          <a:p>
            <a:pPr>
              <a:lnSpc>
                <a:spcPct val="150000"/>
              </a:lnSpc>
            </a:pPr>
            <a:r>
              <a:rPr lang="en-US" sz="1200" dirty="0">
                <a:latin typeface="Consolas" charset="0"/>
                <a:ea typeface="Consolas" charset="0"/>
                <a:cs typeface="Consolas" charset="0"/>
              </a:rPr>
              <a:t>C = compute((m, n), lambda i, j:</a:t>
            </a:r>
          </a:p>
          <a:p>
            <a:pPr>
              <a:lnSpc>
                <a:spcPct val="150000"/>
              </a:lnSpc>
            </a:pPr>
            <a:r>
              <a:rPr lang="en-US" sz="1200" dirty="0">
                <a:latin typeface="Consolas" charset="0"/>
                <a:ea typeface="Consolas" charset="0"/>
                <a:cs typeface="Consolas" charset="0"/>
              </a:rPr>
              <a:t>      sum(A[k, i] * B[k, j], axis=k))</a:t>
            </a:r>
          </a:p>
        </p:txBody>
      </p:sp>
      <mc:AlternateContent xmlns:mc="http://schemas.openxmlformats.org/markup-compatibility/2006" xmlns:a14="http://schemas.microsoft.com/office/drawing/2010/main">
        <mc:Choice Requires="a14">
          <p:sp>
            <p:nvSpPr>
              <p:cNvPr id="11" name="TextBox 10"/>
              <p:cNvSpPr txBox="1"/>
              <p:nvPr/>
            </p:nvSpPr>
            <p:spPr>
              <a:xfrm>
                <a:off x="6226952" y="1200967"/>
                <a:ext cx="2088232" cy="789640"/>
              </a:xfrm>
              <a:prstGeom prst="rect">
                <a:avLst/>
              </a:prstGeom>
              <a:solidFill>
                <a:schemeClr val="bg1">
                  <a:lumMod val="85000"/>
                  <a:alpha val="8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Tw Cen MT"/>
                            </a:rPr>
                          </m:ctrlPr>
                        </m:sSubPr>
                        <m:e>
                          <m:r>
                            <a:rPr lang="en-US" sz="1600" b="0" i="1" smtClean="0">
                              <a:latin typeface="Cambria Math" charset="0"/>
                              <a:cs typeface="Tw Cen MT"/>
                            </a:rPr>
                            <m:t>𝐶</m:t>
                          </m:r>
                        </m:e>
                        <m:sub>
                          <m:r>
                            <a:rPr lang="en-US" sz="1600" b="0" i="1" smtClean="0">
                              <a:latin typeface="Cambria Math" charset="0"/>
                              <a:cs typeface="Tw Cen MT"/>
                            </a:rPr>
                            <m:t>𝑖𝑗</m:t>
                          </m:r>
                        </m:sub>
                      </m:sSub>
                      <m:r>
                        <a:rPr lang="is-IS" sz="1600" b="0" i="1" smtClean="0">
                          <a:latin typeface="Cambria Math" charset="0"/>
                          <a:cs typeface="Tw Cen MT"/>
                        </a:rPr>
                        <m:t>=</m:t>
                      </m:r>
                      <m:nary>
                        <m:naryPr>
                          <m:chr m:val="∑"/>
                          <m:ctrlPr>
                            <a:rPr lang="is-IS" sz="1600" i="1" smtClean="0">
                              <a:latin typeface="Cambria Math" panose="02040503050406030204" pitchFamily="18" charset="0"/>
                              <a:cs typeface="Tw Cen MT"/>
                            </a:rPr>
                          </m:ctrlPr>
                        </m:naryPr>
                        <m:sub>
                          <m:r>
                            <a:rPr lang="is-IS" sz="1600" b="0" i="1" smtClean="0">
                              <a:latin typeface="Cambria Math" charset="0"/>
                              <a:cs typeface="Tw Cen MT"/>
                            </a:rPr>
                            <m:t>𝑘</m:t>
                          </m:r>
                          <m:r>
                            <a:rPr lang="en-US" sz="1600" b="0" i="1" smtClean="0">
                              <a:latin typeface="Cambria Math" charset="0"/>
                              <a:cs typeface="Tw Cen MT"/>
                            </a:rPr>
                            <m:t>=1</m:t>
                          </m:r>
                        </m:sub>
                        <m:sup>
                          <m:r>
                            <a:rPr lang="en-US" sz="1600" b="0" i="1" smtClean="0">
                              <a:latin typeface="Cambria Math" charset="0"/>
                              <a:cs typeface="Tw Cen MT"/>
                            </a:rPr>
                            <m:t>h</m:t>
                          </m:r>
                        </m:sup>
                        <m:e>
                          <m:sSub>
                            <m:sSubPr>
                              <m:ctrlPr>
                                <a:rPr lang="en-US" sz="1600" i="1">
                                  <a:latin typeface="Cambria Math" panose="02040503050406030204" pitchFamily="18" charset="0"/>
                                  <a:cs typeface="Tw Cen MT"/>
                                </a:rPr>
                              </m:ctrlPr>
                            </m:sSubPr>
                            <m:e>
                              <m:r>
                                <a:rPr lang="en-US" sz="1600" b="0" i="1" smtClean="0">
                                  <a:latin typeface="Cambria Math" charset="0"/>
                                  <a:cs typeface="Tw Cen MT"/>
                                </a:rPr>
                                <m:t>𝐴</m:t>
                              </m:r>
                            </m:e>
                            <m:sub>
                              <m:r>
                                <a:rPr lang="en-US" sz="1600" b="0" i="1" smtClean="0">
                                  <a:latin typeface="Cambria Math" charset="0"/>
                                  <a:cs typeface="Tw Cen MT"/>
                                </a:rPr>
                                <m:t>𝑘𝑖</m:t>
                              </m:r>
                            </m:sub>
                          </m:sSub>
                          <m:sSub>
                            <m:sSubPr>
                              <m:ctrlPr>
                                <a:rPr lang="en-US" sz="1600" i="1">
                                  <a:latin typeface="Cambria Math" panose="02040503050406030204" pitchFamily="18" charset="0"/>
                                  <a:cs typeface="Tw Cen MT"/>
                                </a:rPr>
                              </m:ctrlPr>
                            </m:sSubPr>
                            <m:e>
                              <m:r>
                                <a:rPr lang="en-US" sz="1600" b="0" i="1" smtClean="0">
                                  <a:latin typeface="Cambria Math" charset="0"/>
                                  <a:cs typeface="Tw Cen MT"/>
                                </a:rPr>
                                <m:t>𝐵</m:t>
                              </m:r>
                            </m:e>
                            <m:sub>
                              <m:r>
                                <a:rPr lang="en-US" sz="1600" b="0" i="1" smtClean="0">
                                  <a:latin typeface="Cambria Math" charset="0"/>
                                  <a:cs typeface="Tw Cen MT"/>
                                </a:rPr>
                                <m:t>𝑘𝑗</m:t>
                              </m:r>
                            </m:sub>
                          </m:sSub>
                        </m:e>
                      </m:nary>
                    </m:oMath>
                  </m:oMathPara>
                </a14:m>
                <a:endParaRPr lang="en-US" sz="1600" i="1" dirty="0">
                  <a:latin typeface="Tw Cen MT"/>
                  <a:cs typeface="Tw Cen M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226952" y="1200967"/>
                <a:ext cx="2088232" cy="789640"/>
              </a:xfrm>
              <a:prstGeom prst="rect">
                <a:avLst/>
              </a:prstGeom>
              <a:blipFill>
                <a:blip r:embed="rId4"/>
                <a:stretch>
                  <a:fillRect t="-93651" b="-152381"/>
                </a:stretch>
              </a:blipFill>
            </p:spPr>
            <p:txBody>
              <a:bodyPr/>
              <a:lstStyle/>
              <a:p>
                <a:r>
                  <a:rPr lang="en-DE">
                    <a:noFill/>
                  </a:rPr>
                  <a:t> </a:t>
                </a:r>
              </a:p>
            </p:txBody>
          </p:sp>
        </mc:Fallback>
      </mc:AlternateContent>
      <p:sp>
        <p:nvSpPr>
          <p:cNvPr id="13" name="Lightning Bolt 12"/>
          <p:cNvSpPr/>
          <p:nvPr/>
        </p:nvSpPr>
        <p:spPr>
          <a:xfrm flipH="1">
            <a:off x="8019985" y="1118430"/>
            <a:ext cx="413130" cy="496281"/>
          </a:xfrm>
          <a:prstGeom prst="lightningBol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Tw Cen MT"/>
              <a:cs typeface="Tw Cen MT"/>
            </a:endParaRPr>
          </a:p>
        </p:txBody>
      </p:sp>
      <p:sp>
        <p:nvSpPr>
          <p:cNvPr id="12" name="TextBox 11">
            <a:extLst>
              <a:ext uri="{FF2B5EF4-FFF2-40B4-BE49-F238E27FC236}">
                <a16:creationId xmlns:a16="http://schemas.microsoft.com/office/drawing/2014/main" id="{EB656179-D0C6-F641-82CE-C9E32434126F}"/>
              </a:ext>
            </a:extLst>
          </p:cNvPr>
          <p:cNvSpPr txBox="1"/>
          <p:nvPr/>
        </p:nvSpPr>
        <p:spPr>
          <a:xfrm>
            <a:off x="330509" y="4440826"/>
            <a:ext cx="7069653" cy="338554"/>
          </a:xfrm>
          <a:prstGeom prst="rect">
            <a:avLst/>
          </a:prstGeom>
        </p:spPr>
        <p:txBody>
          <a:bodyPr vert="horz" lIns="91440" tIns="45720" rIns="91440" bIns="45720" rtlCol="0" anchor="ctr"/>
          <a:lstStyle>
            <a:defPPr>
              <a:defRPr lang="de-DE"/>
            </a:defPPr>
            <a:lvl1pPr>
              <a:defRPr sz="1100">
                <a:solidFill>
                  <a:schemeClr val="tx1">
                    <a:tint val="75000"/>
                  </a:schemeClr>
                </a:solidFill>
                <a:latin typeface="Tw Cen MT"/>
                <a:cs typeface="Tw Cen MT"/>
              </a:defRPr>
            </a:lvl1pPr>
          </a:lstStyle>
          <a:p>
            <a:r>
              <a:rPr lang="en-US" dirty="0">
                <a:latin typeface="Tw Cen MT" charset="0"/>
                <a:ea typeface="Tw Cen MT" charset="0"/>
                <a:cs typeface="Tw Cen MT" charset="0"/>
              </a:rPr>
              <a:t>N.A. Rink, N. A. and J. Castrillon. “</a:t>
            </a:r>
            <a:r>
              <a:rPr lang="en-US" dirty="0" err="1">
                <a:latin typeface="Tw Cen MT" charset="0"/>
                <a:ea typeface="Tw Cen MT" charset="0"/>
                <a:cs typeface="Tw Cen MT" charset="0"/>
              </a:rPr>
              <a:t>TeIL</a:t>
            </a:r>
            <a:r>
              <a:rPr lang="en-US" dirty="0">
                <a:latin typeface="Tw Cen MT" charset="0"/>
                <a:ea typeface="Tw Cen MT" charset="0"/>
                <a:cs typeface="Tw Cen MT" charset="0"/>
              </a:rPr>
              <a:t>: a type-safe imperative Tensor Intermediate Language”, ARRAY’19, pp. 57-68</a:t>
            </a:r>
            <a:endParaRPr lang="en-DE" dirty="0"/>
          </a:p>
        </p:txBody>
      </p:sp>
      <p:sp>
        <p:nvSpPr>
          <p:cNvPr id="6" name="Slide Number Placeholder 5">
            <a:extLst>
              <a:ext uri="{FF2B5EF4-FFF2-40B4-BE49-F238E27FC236}">
                <a16:creationId xmlns:a16="http://schemas.microsoft.com/office/drawing/2014/main" id="{A25FE9AD-E36B-B646-9D08-445C100F16B2}"/>
              </a:ext>
            </a:extLst>
          </p:cNvPr>
          <p:cNvSpPr>
            <a:spLocks noGrp="1"/>
          </p:cNvSpPr>
          <p:nvPr>
            <p:ph type="sldNum" sz="quarter" idx="4"/>
          </p:nvPr>
        </p:nvSpPr>
        <p:spPr/>
        <p:txBody>
          <a:bodyPr/>
          <a:lstStyle/>
          <a:p>
            <a:pPr>
              <a:defRPr/>
            </a:pPr>
            <a:fld id="{2DA1BE7D-6820-4450-ACB1-CA4C41F17A73}" type="slidenum">
              <a:rPr lang="en-US" smtClean="0"/>
              <a:pPr>
                <a:defRPr/>
              </a:pPr>
              <a:t>45</a:t>
            </a:fld>
            <a:endParaRPr lang="en-US" dirty="0"/>
          </a:p>
        </p:txBody>
      </p:sp>
    </p:spTree>
    <p:extLst>
      <p:ext uri="{BB962C8B-B14F-4D97-AF65-F5344CB8AC3E}">
        <p14:creationId xmlns:p14="http://schemas.microsoft.com/office/powerpoint/2010/main" val="401666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822AE4-5DE3-8142-8819-26D1BBAE46DC}"/>
              </a:ext>
            </a:extLst>
          </p:cNvPr>
          <p:cNvSpPr>
            <a:spLocks noGrp="1"/>
          </p:cNvSpPr>
          <p:nvPr>
            <p:ph type="body" sz="quarter" idx="12"/>
          </p:nvPr>
        </p:nvSpPr>
        <p:spPr/>
        <p:txBody>
          <a:bodyPr/>
          <a:lstStyle/>
          <a:p>
            <a:r>
              <a:rPr lang="en-US" dirty="0"/>
              <a:t>Generalization: RTM optimizing compiler</a:t>
            </a:r>
          </a:p>
        </p:txBody>
      </p:sp>
      <p:sp>
        <p:nvSpPr>
          <p:cNvPr id="3" name="Content Placeholder 2">
            <a:extLst>
              <a:ext uri="{FF2B5EF4-FFF2-40B4-BE49-F238E27FC236}">
                <a16:creationId xmlns:a16="http://schemas.microsoft.com/office/drawing/2014/main" id="{10D9D57E-5577-3F4F-9218-34189A835567}"/>
              </a:ext>
            </a:extLst>
          </p:cNvPr>
          <p:cNvSpPr>
            <a:spLocks noGrp="1"/>
          </p:cNvSpPr>
          <p:nvPr>
            <p:ph sz="quarter" idx="14"/>
          </p:nvPr>
        </p:nvSpPr>
        <p:spPr/>
        <p:txBody>
          <a:bodyPr/>
          <a:lstStyle/>
          <a:p>
            <a:r>
              <a:rPr lang="en-US" dirty="0"/>
              <a:t>Jointly optimize layout and operation scheduling </a:t>
            </a:r>
          </a:p>
          <a:p>
            <a:r>
              <a:rPr lang="en-US" dirty="0"/>
              <a:t>Interplay with other (polyhedral) loop optimizations: Tiling, fusion, …</a:t>
            </a:r>
          </a:p>
        </p:txBody>
      </p:sp>
      <p:sp>
        <p:nvSpPr>
          <p:cNvPr id="4" name="Slide Number Placeholder 3">
            <a:extLst>
              <a:ext uri="{FF2B5EF4-FFF2-40B4-BE49-F238E27FC236}">
                <a16:creationId xmlns:a16="http://schemas.microsoft.com/office/drawing/2014/main" id="{37EFF83A-BB0E-BE4C-B7A5-5E060A639B53}"/>
              </a:ext>
            </a:extLst>
          </p:cNvPr>
          <p:cNvSpPr>
            <a:spLocks noGrp="1"/>
          </p:cNvSpPr>
          <p:nvPr>
            <p:ph type="sldNum" sz="quarter" idx="4"/>
          </p:nvPr>
        </p:nvSpPr>
        <p:spPr/>
        <p:txBody>
          <a:bodyPr/>
          <a:lstStyle/>
          <a:p>
            <a:pPr>
              <a:defRPr/>
            </a:pPr>
            <a:fld id="{2DA1BE7D-6820-4450-ACB1-CA4C41F17A73}" type="slidenum">
              <a:rPr lang="en-US" smtClean="0"/>
              <a:pPr>
                <a:defRPr/>
              </a:pPr>
              <a:t>46</a:t>
            </a:fld>
            <a:endParaRPr lang="en-US" dirty="0"/>
          </a:p>
        </p:txBody>
      </p:sp>
      <p:sp>
        <p:nvSpPr>
          <p:cNvPr id="5" name="Footer Placeholder 4">
            <a:extLst>
              <a:ext uri="{FF2B5EF4-FFF2-40B4-BE49-F238E27FC236}">
                <a16:creationId xmlns:a16="http://schemas.microsoft.com/office/drawing/2014/main" id="{4965D68B-B547-664E-86F8-F527B9AD3CF2}"/>
              </a:ext>
            </a:extLst>
          </p:cNvPr>
          <p:cNvSpPr>
            <a:spLocks noGrp="1"/>
          </p:cNvSpPr>
          <p:nvPr>
            <p:ph type="ftr" sz="quarter" idx="3"/>
          </p:nvPr>
        </p:nvSpPr>
        <p:spPr/>
        <p:txBody>
          <a:bodyPr/>
          <a:lstStyle/>
          <a:p>
            <a:r>
              <a:rPr lang="en-US"/>
              <a:t>© Prof. J. Castrillon. Keynote, CODAI 2023</a:t>
            </a:r>
            <a:endParaRPr lang="en-US" dirty="0"/>
          </a:p>
        </p:txBody>
      </p:sp>
      <p:pic>
        <p:nvPicPr>
          <p:cNvPr id="9" name="Picture 8">
            <a:extLst>
              <a:ext uri="{FF2B5EF4-FFF2-40B4-BE49-F238E27FC236}">
                <a16:creationId xmlns:a16="http://schemas.microsoft.com/office/drawing/2014/main" id="{F552077D-5109-8B48-84AD-A5D909872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814" y="1569559"/>
            <a:ext cx="4608186" cy="2643740"/>
          </a:xfrm>
          <a:prstGeom prst="rect">
            <a:avLst/>
          </a:prstGeom>
        </p:spPr>
      </p:pic>
      <p:pic>
        <p:nvPicPr>
          <p:cNvPr id="11" name="Picture 10">
            <a:extLst>
              <a:ext uri="{FF2B5EF4-FFF2-40B4-BE49-F238E27FC236}">
                <a16:creationId xmlns:a16="http://schemas.microsoft.com/office/drawing/2014/main" id="{B775858D-5D02-864C-BC58-542E42CBE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6" y="1739512"/>
            <a:ext cx="4223696" cy="2303834"/>
          </a:xfrm>
          <a:prstGeom prst="rect">
            <a:avLst/>
          </a:prstGeom>
        </p:spPr>
      </p:pic>
      <p:sp>
        <p:nvSpPr>
          <p:cNvPr id="12" name="Rectangle 11">
            <a:extLst>
              <a:ext uri="{FF2B5EF4-FFF2-40B4-BE49-F238E27FC236}">
                <a16:creationId xmlns:a16="http://schemas.microsoft.com/office/drawing/2014/main" id="{3110088B-B393-2E49-AC9F-2973C5B2C629}"/>
              </a:ext>
            </a:extLst>
          </p:cNvPr>
          <p:cNvSpPr/>
          <p:nvPr/>
        </p:nvSpPr>
        <p:spPr>
          <a:xfrm>
            <a:off x="107504" y="4155925"/>
            <a:ext cx="8496944" cy="611337"/>
          </a:xfrm>
          <a:prstGeom prst="rect">
            <a:avLst/>
          </a:prstGeom>
        </p:spPr>
        <p:txBody>
          <a:bodyPr vert="horz" lIns="91440" tIns="45720" rIns="91440" bIns="45720" rtlCol="0" anchor="ctr"/>
          <a:lstStyle/>
          <a:p>
            <a:pPr>
              <a:spcBef>
                <a:spcPts val="300"/>
              </a:spcBef>
            </a:pPr>
            <a:r>
              <a:rPr lang="en-US" sz="1100" dirty="0">
                <a:solidFill>
                  <a:schemeClr val="tx1">
                    <a:tint val="75000"/>
                  </a:schemeClr>
                </a:solidFill>
                <a:latin typeface="Tw Cen MT"/>
              </a:rPr>
              <a:t>Khan, et al. "Polyhedral Compilation for Racetrack Memories”. IEEE TCAD 2020</a:t>
            </a:r>
          </a:p>
        </p:txBody>
      </p:sp>
    </p:spTree>
    <p:extLst>
      <p:ext uri="{BB962C8B-B14F-4D97-AF65-F5344CB8AC3E}">
        <p14:creationId xmlns:p14="http://schemas.microsoft.com/office/powerpoint/2010/main" val="404306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AF5A2E-AB3B-E245-B27C-FE7794F3C8D1}"/>
              </a:ext>
            </a:extLst>
          </p:cNvPr>
          <p:cNvSpPr>
            <a:spLocks noGrp="1"/>
          </p:cNvSpPr>
          <p:nvPr>
            <p:ph type="body" sz="quarter" idx="12"/>
          </p:nvPr>
        </p:nvSpPr>
        <p:spPr/>
        <p:txBody>
          <a:bodyPr/>
          <a:lstStyle/>
          <a:p>
            <a:r>
              <a:rPr lang="en-US" dirty="0"/>
              <a:t>Emerging memories and in-memory computing</a:t>
            </a:r>
          </a:p>
        </p:txBody>
      </p:sp>
      <p:sp>
        <p:nvSpPr>
          <p:cNvPr id="3" name="Content Placeholder 2">
            <a:extLst>
              <a:ext uri="{FF2B5EF4-FFF2-40B4-BE49-F238E27FC236}">
                <a16:creationId xmlns:a16="http://schemas.microsoft.com/office/drawing/2014/main" id="{67011D37-317C-414A-B2C2-F4A84FD45A39}"/>
              </a:ext>
            </a:extLst>
          </p:cNvPr>
          <p:cNvSpPr>
            <a:spLocks noGrp="1"/>
          </p:cNvSpPr>
          <p:nvPr>
            <p:ph sz="quarter" idx="14"/>
          </p:nvPr>
        </p:nvSpPr>
        <p:spPr/>
        <p:txBody>
          <a:bodyPr/>
          <a:lstStyle/>
          <a:p>
            <a:r>
              <a:rPr lang="en-US" dirty="0"/>
              <a:t>Compute in-place, avoid data movement, transformations to match primitives</a:t>
            </a:r>
          </a:p>
        </p:txBody>
      </p:sp>
      <p:sp>
        <p:nvSpPr>
          <p:cNvPr id="4" name="Slide Number Placeholder 3">
            <a:extLst>
              <a:ext uri="{FF2B5EF4-FFF2-40B4-BE49-F238E27FC236}">
                <a16:creationId xmlns:a16="http://schemas.microsoft.com/office/drawing/2014/main" id="{318138B6-D92B-924B-9FF2-BCC740EE1746}"/>
              </a:ext>
            </a:extLst>
          </p:cNvPr>
          <p:cNvSpPr>
            <a:spLocks noGrp="1"/>
          </p:cNvSpPr>
          <p:nvPr>
            <p:ph type="sldNum" sz="quarter" idx="4"/>
          </p:nvPr>
        </p:nvSpPr>
        <p:spPr/>
        <p:txBody>
          <a:bodyPr/>
          <a:lstStyle/>
          <a:p>
            <a:pPr>
              <a:defRPr/>
            </a:pPr>
            <a:fld id="{2DA1BE7D-6820-4450-ACB1-CA4C41F17A73}" type="slidenum">
              <a:rPr lang="en-US" smtClean="0"/>
              <a:pPr>
                <a:defRPr/>
              </a:pPr>
              <a:t>47</a:t>
            </a:fld>
            <a:endParaRPr lang="en-US" dirty="0"/>
          </a:p>
        </p:txBody>
      </p:sp>
      <p:sp>
        <p:nvSpPr>
          <p:cNvPr id="5" name="Footer Placeholder 4">
            <a:extLst>
              <a:ext uri="{FF2B5EF4-FFF2-40B4-BE49-F238E27FC236}">
                <a16:creationId xmlns:a16="http://schemas.microsoft.com/office/drawing/2014/main" id="{2B9DCE1A-E94E-6547-82F1-EAE7D13DB6FC}"/>
              </a:ext>
            </a:extLst>
          </p:cNvPr>
          <p:cNvSpPr>
            <a:spLocks noGrp="1"/>
          </p:cNvSpPr>
          <p:nvPr>
            <p:ph type="ftr" sz="quarter" idx="3"/>
          </p:nvPr>
        </p:nvSpPr>
        <p:spPr/>
        <p:txBody>
          <a:bodyPr/>
          <a:lstStyle/>
          <a:p>
            <a:r>
              <a:rPr lang="en-US"/>
              <a:t>© Prof. J. Castrillon. Keynote, CODAI 2023</a:t>
            </a:r>
            <a:endParaRPr lang="en-US" dirty="0"/>
          </a:p>
        </p:txBody>
      </p:sp>
      <p:grpSp>
        <p:nvGrpSpPr>
          <p:cNvPr id="6" name="Group 5">
            <a:extLst>
              <a:ext uri="{FF2B5EF4-FFF2-40B4-BE49-F238E27FC236}">
                <a16:creationId xmlns:a16="http://schemas.microsoft.com/office/drawing/2014/main" id="{37BB526C-E76D-1444-B318-DEE324055791}"/>
              </a:ext>
            </a:extLst>
          </p:cNvPr>
          <p:cNvGrpSpPr/>
          <p:nvPr/>
        </p:nvGrpSpPr>
        <p:grpSpPr>
          <a:xfrm>
            <a:off x="576358" y="1561962"/>
            <a:ext cx="3801253" cy="3449651"/>
            <a:chOff x="576358" y="1561962"/>
            <a:chExt cx="3801253" cy="3449651"/>
          </a:xfrm>
        </p:grpSpPr>
        <p:pic>
          <p:nvPicPr>
            <p:cNvPr id="7" name="Picture 6">
              <a:extLst>
                <a:ext uri="{FF2B5EF4-FFF2-40B4-BE49-F238E27FC236}">
                  <a16:creationId xmlns:a16="http://schemas.microsoft.com/office/drawing/2014/main" id="{3FF8E323-0520-0C44-B3A0-6F317A52040D}"/>
                </a:ext>
              </a:extLst>
            </p:cNvPr>
            <p:cNvPicPr>
              <a:picLocks noChangeAspect="1"/>
            </p:cNvPicPr>
            <p:nvPr/>
          </p:nvPicPr>
          <p:blipFill rotWithShape="1">
            <a:blip r:embed="rId2">
              <a:extLst>
                <a:ext uri="{28A0092B-C50C-407E-A947-70E740481C1C}">
                  <a14:useLocalDpi xmlns:a14="http://schemas.microsoft.com/office/drawing/2010/main" val="0"/>
                </a:ext>
              </a:extLst>
            </a:blip>
            <a:srcRect b="28024"/>
            <a:stretch/>
          </p:blipFill>
          <p:spPr>
            <a:xfrm>
              <a:off x="632868" y="1931294"/>
              <a:ext cx="3349619" cy="2214673"/>
            </a:xfrm>
            <a:prstGeom prst="rect">
              <a:avLst/>
            </a:prstGeom>
          </p:spPr>
        </p:pic>
        <p:sp>
          <p:nvSpPr>
            <p:cNvPr id="8" name="Rectangle 7">
              <a:extLst>
                <a:ext uri="{FF2B5EF4-FFF2-40B4-BE49-F238E27FC236}">
                  <a16:creationId xmlns:a16="http://schemas.microsoft.com/office/drawing/2014/main" id="{3E374D53-0C74-0447-B824-16D1DBE19A87}"/>
                </a:ext>
              </a:extLst>
            </p:cNvPr>
            <p:cNvSpPr/>
            <p:nvPr/>
          </p:nvSpPr>
          <p:spPr>
            <a:xfrm>
              <a:off x="576358" y="3964776"/>
              <a:ext cx="3801253" cy="1046837"/>
            </a:xfrm>
            <a:prstGeom prst="rect">
              <a:avLst/>
            </a:prstGeom>
          </p:spPr>
          <p:txBody>
            <a:bodyPr vert="horz" lIns="91440" tIns="45720" rIns="91440" bIns="45720" rtlCol="0" anchor="ctr"/>
            <a:lstStyle/>
            <a:p>
              <a:r>
                <a:rPr lang="en-US" sz="1100" dirty="0">
                  <a:solidFill>
                    <a:schemeClr val="tx1">
                      <a:tint val="75000"/>
                    </a:schemeClr>
                  </a:solidFill>
                  <a:latin typeface="Tw Cen MT"/>
                </a:rPr>
                <a:t>Joshi, Vinay, et al. "Accurate deep neural network inference using computational phase-change memory." Nature Communication</a:t>
              </a:r>
              <a:r>
                <a:rPr lang="en-US" sz="1100" b="1" dirty="0">
                  <a:solidFill>
                    <a:schemeClr val="tx1">
                      <a:tint val="75000"/>
                    </a:schemeClr>
                  </a:solidFill>
                  <a:latin typeface="Tw Cen MT"/>
                </a:rPr>
                <a:t>s</a:t>
              </a:r>
              <a:r>
                <a:rPr lang="en-US" sz="1100" dirty="0">
                  <a:solidFill>
                    <a:schemeClr val="tx1">
                      <a:tint val="75000"/>
                    </a:schemeClr>
                  </a:solidFill>
                  <a:latin typeface="Tw Cen MT"/>
                </a:rPr>
                <a:t> 11.1 (2020): 1-13.</a:t>
              </a:r>
              <a:endParaRPr lang="en-DE" sz="1100" dirty="0">
                <a:solidFill>
                  <a:schemeClr val="tx1">
                    <a:tint val="75000"/>
                  </a:schemeClr>
                </a:solidFill>
                <a:latin typeface="Tw Cen MT"/>
              </a:endParaRPr>
            </a:p>
          </p:txBody>
        </p:sp>
        <p:sp>
          <p:nvSpPr>
            <p:cNvPr id="9" name="TextBox 8">
              <a:extLst>
                <a:ext uri="{FF2B5EF4-FFF2-40B4-BE49-F238E27FC236}">
                  <a16:creationId xmlns:a16="http://schemas.microsoft.com/office/drawing/2014/main" id="{096DEF36-3ADF-CC45-B558-C8F2669723A5}"/>
                </a:ext>
              </a:extLst>
            </p:cNvPr>
            <p:cNvSpPr txBox="1"/>
            <p:nvPr/>
          </p:nvSpPr>
          <p:spPr>
            <a:xfrm>
              <a:off x="636112" y="1561962"/>
              <a:ext cx="1983235" cy="369332"/>
            </a:xfrm>
            <a:prstGeom prst="rect">
              <a:avLst/>
            </a:prstGeom>
            <a:solidFill>
              <a:schemeClr val="bg1"/>
            </a:solidFill>
          </p:spPr>
          <p:txBody>
            <a:bodyPr wrap="none" rtlCol="0">
              <a:spAutoFit/>
            </a:bodyPr>
            <a:lstStyle/>
            <a:p>
              <a:r>
                <a:rPr lang="en-US" b="1" u="sng" dirty="0">
                  <a:latin typeface="Tw Cen MT"/>
                  <a:cs typeface="Tw Cen MT"/>
                </a:rPr>
                <a:t>In-PCM Computing</a:t>
              </a:r>
            </a:p>
          </p:txBody>
        </p:sp>
      </p:grpSp>
      <p:grpSp>
        <p:nvGrpSpPr>
          <p:cNvPr id="19" name="Group 18">
            <a:extLst>
              <a:ext uri="{FF2B5EF4-FFF2-40B4-BE49-F238E27FC236}">
                <a16:creationId xmlns:a16="http://schemas.microsoft.com/office/drawing/2014/main" id="{E82946B4-1628-0C4C-B5F6-84699EFFC5BB}"/>
              </a:ext>
            </a:extLst>
          </p:cNvPr>
          <p:cNvGrpSpPr/>
          <p:nvPr/>
        </p:nvGrpSpPr>
        <p:grpSpPr>
          <a:xfrm>
            <a:off x="4283968" y="1539688"/>
            <a:ext cx="4825618" cy="3191141"/>
            <a:chOff x="4283968" y="1539688"/>
            <a:chExt cx="4825618" cy="3191141"/>
          </a:xfrm>
        </p:grpSpPr>
        <p:grpSp>
          <p:nvGrpSpPr>
            <p:cNvPr id="10" name="Group 9">
              <a:extLst>
                <a:ext uri="{FF2B5EF4-FFF2-40B4-BE49-F238E27FC236}">
                  <a16:creationId xmlns:a16="http://schemas.microsoft.com/office/drawing/2014/main" id="{B27560DB-E07A-ED48-8DE3-30C270F8AADA}"/>
                </a:ext>
              </a:extLst>
            </p:cNvPr>
            <p:cNvGrpSpPr/>
            <p:nvPr/>
          </p:nvGrpSpPr>
          <p:grpSpPr>
            <a:xfrm>
              <a:off x="4283968" y="1572640"/>
              <a:ext cx="4825618" cy="3158189"/>
              <a:chOff x="4283968" y="1572640"/>
              <a:chExt cx="4825618" cy="3158189"/>
            </a:xfrm>
          </p:grpSpPr>
          <p:grpSp>
            <p:nvGrpSpPr>
              <p:cNvPr id="11" name="Group 10">
                <a:extLst>
                  <a:ext uri="{FF2B5EF4-FFF2-40B4-BE49-F238E27FC236}">
                    <a16:creationId xmlns:a16="http://schemas.microsoft.com/office/drawing/2014/main" id="{6B029F09-A7A3-CE4E-A7D2-039C9F6DAF9E}"/>
                  </a:ext>
                </a:extLst>
              </p:cNvPr>
              <p:cNvGrpSpPr/>
              <p:nvPr/>
            </p:nvGrpSpPr>
            <p:grpSpPr>
              <a:xfrm>
                <a:off x="4283968" y="1948198"/>
                <a:ext cx="4825618" cy="2782631"/>
                <a:chOff x="328570" y="1901329"/>
                <a:chExt cx="4825618" cy="2782631"/>
              </a:xfrm>
            </p:grpSpPr>
            <p:pic>
              <p:nvPicPr>
                <p:cNvPr id="13" name="Picture 12">
                  <a:extLst>
                    <a:ext uri="{FF2B5EF4-FFF2-40B4-BE49-F238E27FC236}">
                      <a16:creationId xmlns:a16="http://schemas.microsoft.com/office/drawing/2014/main" id="{26F52E7F-E731-D649-AD53-F86D7A7ED631}"/>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l="2678" t="2222" r="5206" b="4445"/>
                <a:stretch/>
              </p:blipFill>
              <p:spPr>
                <a:xfrm>
                  <a:off x="328570" y="2199693"/>
                  <a:ext cx="1506292" cy="2114003"/>
                </a:xfrm>
                <a:prstGeom prst="rect">
                  <a:avLst/>
                </a:prstGeom>
              </p:spPr>
            </p:pic>
            <p:sp>
              <p:nvSpPr>
                <p:cNvPr id="14" name="Rectangle 13">
                  <a:extLst>
                    <a:ext uri="{FF2B5EF4-FFF2-40B4-BE49-F238E27FC236}">
                      <a16:creationId xmlns:a16="http://schemas.microsoft.com/office/drawing/2014/main" id="{EFCC796C-388B-EE46-8F4F-D865D6951756}"/>
                    </a:ext>
                  </a:extLst>
                </p:cNvPr>
                <p:cNvSpPr/>
                <p:nvPr/>
              </p:nvSpPr>
              <p:spPr>
                <a:xfrm>
                  <a:off x="509098" y="4253073"/>
                  <a:ext cx="4572000" cy="430887"/>
                </a:xfrm>
                <a:prstGeom prst="rect">
                  <a:avLst/>
                </a:prstGeom>
              </p:spPr>
              <p:txBody>
                <a:bodyPr vert="horz" lIns="91440" tIns="45720" rIns="91440" bIns="45720" rtlCol="0" anchor="ctr"/>
                <a:lstStyle/>
                <a:p>
                  <a:r>
                    <a:rPr lang="en-GB" sz="1100" dirty="0">
                      <a:solidFill>
                        <a:schemeClr val="tx1">
                          <a:tint val="75000"/>
                        </a:schemeClr>
                      </a:solidFill>
                      <a:latin typeface="Tw Cen MT"/>
                    </a:rPr>
                    <a:t>Parkin, Stuart SP, </a:t>
                  </a:r>
                  <a:r>
                    <a:rPr lang="en-GB" sz="1100" dirty="0" err="1">
                      <a:solidFill>
                        <a:schemeClr val="tx1">
                          <a:tint val="75000"/>
                        </a:schemeClr>
                      </a:solidFill>
                      <a:latin typeface="Tw Cen MT"/>
                    </a:rPr>
                    <a:t>Masamitsu</a:t>
                  </a:r>
                  <a:r>
                    <a:rPr lang="en-GB" sz="1100" dirty="0">
                      <a:solidFill>
                        <a:schemeClr val="tx1">
                          <a:tint val="75000"/>
                        </a:schemeClr>
                      </a:solidFill>
                      <a:latin typeface="Tw Cen MT"/>
                    </a:rPr>
                    <a:t> Hayashi, and Luc Thomas. "Magnetic domain-wall racetrack memory." Science 320.5873 (2008): 190-194.</a:t>
                  </a:r>
                  <a:endParaRPr lang="en-US" sz="1100" dirty="0">
                    <a:solidFill>
                      <a:schemeClr val="tx1">
                        <a:tint val="75000"/>
                      </a:schemeClr>
                    </a:solidFill>
                    <a:latin typeface="Tw Cen MT"/>
                  </a:endParaRPr>
                </a:p>
              </p:txBody>
            </p:sp>
            <p:grpSp>
              <p:nvGrpSpPr>
                <p:cNvPr id="15" name="Group 14">
                  <a:extLst>
                    <a:ext uri="{FF2B5EF4-FFF2-40B4-BE49-F238E27FC236}">
                      <a16:creationId xmlns:a16="http://schemas.microsoft.com/office/drawing/2014/main" id="{6C80A309-CF05-D84C-8AB8-C8A606BC5457}"/>
                    </a:ext>
                  </a:extLst>
                </p:cNvPr>
                <p:cNvGrpSpPr/>
                <p:nvPr/>
              </p:nvGrpSpPr>
              <p:grpSpPr>
                <a:xfrm>
                  <a:off x="1835696" y="1901329"/>
                  <a:ext cx="3318492" cy="2135720"/>
                  <a:chOff x="1835696" y="1901329"/>
                  <a:chExt cx="3318492" cy="2135720"/>
                </a:xfrm>
              </p:grpSpPr>
              <p:pic>
                <p:nvPicPr>
                  <p:cNvPr id="16" name="Picture 15">
                    <a:extLst>
                      <a:ext uri="{FF2B5EF4-FFF2-40B4-BE49-F238E27FC236}">
                        <a16:creationId xmlns:a16="http://schemas.microsoft.com/office/drawing/2014/main" id="{4C1B6F72-A35D-EE47-B523-EA4C1B704EB3}"/>
                      </a:ext>
                    </a:extLst>
                  </p:cNvPr>
                  <p:cNvPicPr>
                    <a:picLocks noChangeAspect="1"/>
                  </p:cNvPicPr>
                  <p:nvPr/>
                </p:nvPicPr>
                <p:blipFill>
                  <a:blip r:embed="rId4"/>
                  <a:stretch>
                    <a:fillRect/>
                  </a:stretch>
                </p:blipFill>
                <p:spPr>
                  <a:xfrm>
                    <a:off x="1901580" y="1901329"/>
                    <a:ext cx="2849807" cy="1296687"/>
                  </a:xfrm>
                  <a:prstGeom prst="rect">
                    <a:avLst/>
                  </a:prstGeom>
                </p:spPr>
              </p:pic>
              <p:sp>
                <p:nvSpPr>
                  <p:cNvPr id="17" name="Rectangle 16">
                    <a:extLst>
                      <a:ext uri="{FF2B5EF4-FFF2-40B4-BE49-F238E27FC236}">
                        <a16:creationId xmlns:a16="http://schemas.microsoft.com/office/drawing/2014/main" id="{2D04BC7E-B80A-C340-B0FB-20F915F83D2F}"/>
                      </a:ext>
                    </a:extLst>
                  </p:cNvPr>
                  <p:cNvSpPr/>
                  <p:nvPr/>
                </p:nvSpPr>
                <p:spPr>
                  <a:xfrm>
                    <a:off x="1835696" y="3267608"/>
                    <a:ext cx="3318492" cy="769441"/>
                  </a:xfrm>
                  <a:prstGeom prst="rect">
                    <a:avLst/>
                  </a:prstGeom>
                </p:spPr>
                <p:txBody>
                  <a:bodyPr vert="horz" lIns="91440" tIns="45720" rIns="91440" bIns="45720" rtlCol="0" anchor="ctr"/>
                  <a:lstStyle/>
                  <a:p>
                    <a:r>
                      <a:rPr lang="en-US" sz="1100" dirty="0">
                        <a:solidFill>
                          <a:schemeClr val="tx1">
                            <a:tint val="75000"/>
                          </a:schemeClr>
                        </a:solidFill>
                        <a:latin typeface="Tw Cen MT"/>
                      </a:rPr>
                      <a:t>Y. Wang et al., "An Energy-Efficient Nonvolatile In-Memory Computing Architecture for Extreme Learning Machine by Domain-Wall Nanowire Devices," in IEEE Transactions on Nanotechnology, 2015. </a:t>
                    </a:r>
                    <a:endParaRPr lang="en-DE" sz="1100" dirty="0">
                      <a:solidFill>
                        <a:schemeClr val="tx1">
                          <a:tint val="75000"/>
                        </a:schemeClr>
                      </a:solidFill>
                      <a:latin typeface="Tw Cen MT"/>
                    </a:endParaRPr>
                  </a:p>
                </p:txBody>
              </p:sp>
            </p:grpSp>
          </p:grpSp>
          <p:sp>
            <p:nvSpPr>
              <p:cNvPr id="12" name="TextBox 11">
                <a:extLst>
                  <a:ext uri="{FF2B5EF4-FFF2-40B4-BE49-F238E27FC236}">
                    <a16:creationId xmlns:a16="http://schemas.microsoft.com/office/drawing/2014/main" id="{837324B5-F004-AE4B-AC42-DFFEAEF342A4}"/>
                  </a:ext>
                </a:extLst>
              </p:cNvPr>
              <p:cNvSpPr txBox="1"/>
              <p:nvPr/>
            </p:nvSpPr>
            <p:spPr>
              <a:xfrm>
                <a:off x="5860847" y="1572640"/>
                <a:ext cx="1969770" cy="369332"/>
              </a:xfrm>
              <a:prstGeom prst="rect">
                <a:avLst/>
              </a:prstGeom>
              <a:solidFill>
                <a:schemeClr val="bg1"/>
              </a:solidFill>
            </p:spPr>
            <p:txBody>
              <a:bodyPr wrap="none" rtlCol="0">
                <a:spAutoFit/>
              </a:bodyPr>
              <a:lstStyle/>
              <a:p>
                <a:r>
                  <a:rPr lang="en-US" b="1" u="sng" dirty="0">
                    <a:latin typeface="Tw Cen MT"/>
                    <a:cs typeface="Tw Cen MT"/>
                  </a:rPr>
                  <a:t>In-RTM Computing</a:t>
                </a:r>
              </a:p>
            </p:txBody>
          </p:sp>
        </p:grpSp>
        <p:pic>
          <p:nvPicPr>
            <p:cNvPr id="18" name="Picture 17">
              <a:extLst>
                <a:ext uri="{FF2B5EF4-FFF2-40B4-BE49-F238E27FC236}">
                  <a16:creationId xmlns:a16="http://schemas.microsoft.com/office/drawing/2014/main" id="{2D278FAA-3641-A748-B5E8-A80FED93A4C6}"/>
                </a:ext>
              </a:extLst>
            </p:cNvPr>
            <p:cNvPicPr>
              <a:picLocks noChangeAspect="1"/>
            </p:cNvPicPr>
            <p:nvPr/>
          </p:nvPicPr>
          <p:blipFill rotWithShape="1">
            <a:blip r:embed="rId5"/>
            <a:srcRect l="71281" t="52677" b="27191"/>
            <a:stretch/>
          </p:blipFill>
          <p:spPr>
            <a:xfrm>
              <a:off x="4359597" y="1539688"/>
              <a:ext cx="1239553" cy="983238"/>
            </a:xfrm>
            <a:prstGeom prst="rect">
              <a:avLst/>
            </a:prstGeom>
          </p:spPr>
        </p:pic>
      </p:grpSp>
    </p:spTree>
    <p:extLst>
      <p:ext uri="{BB962C8B-B14F-4D97-AF65-F5344CB8AC3E}">
        <p14:creationId xmlns:p14="http://schemas.microsoft.com/office/powerpoint/2010/main" val="367009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E15EB9-FE1C-C441-9207-9D53955CEEDE}"/>
              </a:ext>
            </a:extLst>
          </p:cNvPr>
          <p:cNvSpPr>
            <a:spLocks noGrp="1"/>
          </p:cNvSpPr>
          <p:nvPr>
            <p:ph type="body" sz="quarter" idx="12"/>
          </p:nvPr>
        </p:nvSpPr>
        <p:spPr/>
        <p:txBody>
          <a:bodyPr/>
          <a:lstStyle/>
          <a:p>
            <a:r>
              <a:rPr lang="en-US" dirty="0"/>
              <a:t>Example: Hyper dimensional computing (HDC)</a:t>
            </a:r>
          </a:p>
        </p:txBody>
      </p:sp>
      <p:sp>
        <p:nvSpPr>
          <p:cNvPr id="3" name="Content Placeholder 2">
            <a:extLst>
              <a:ext uri="{FF2B5EF4-FFF2-40B4-BE49-F238E27FC236}">
                <a16:creationId xmlns:a16="http://schemas.microsoft.com/office/drawing/2014/main" id="{3E25962E-665C-A64E-B810-D5036AE57ED0}"/>
              </a:ext>
            </a:extLst>
          </p:cNvPr>
          <p:cNvSpPr>
            <a:spLocks noGrp="1"/>
          </p:cNvSpPr>
          <p:nvPr>
            <p:ph sz="quarter" idx="14"/>
          </p:nvPr>
        </p:nvSpPr>
        <p:spPr/>
        <p:txBody>
          <a:bodyPr/>
          <a:lstStyle/>
          <a:p>
            <a:r>
              <a:rPr lang="en-US" dirty="0"/>
              <a:t>HDC: Embed data in 10 k-dimensions – Von-Neuman Bottleneck! </a:t>
            </a:r>
          </a:p>
          <a:p>
            <a:endParaRPr lang="en-US" dirty="0"/>
          </a:p>
        </p:txBody>
      </p:sp>
      <p:sp>
        <p:nvSpPr>
          <p:cNvPr id="4" name="Slide Number Placeholder 3">
            <a:extLst>
              <a:ext uri="{FF2B5EF4-FFF2-40B4-BE49-F238E27FC236}">
                <a16:creationId xmlns:a16="http://schemas.microsoft.com/office/drawing/2014/main" id="{67A3EB9A-8D62-9641-BCA5-534C584555CC}"/>
              </a:ext>
            </a:extLst>
          </p:cNvPr>
          <p:cNvSpPr>
            <a:spLocks noGrp="1"/>
          </p:cNvSpPr>
          <p:nvPr>
            <p:ph type="sldNum" sz="quarter" idx="4"/>
          </p:nvPr>
        </p:nvSpPr>
        <p:spPr/>
        <p:txBody>
          <a:bodyPr/>
          <a:lstStyle/>
          <a:p>
            <a:pPr>
              <a:defRPr/>
            </a:pPr>
            <a:fld id="{2DA1BE7D-6820-4450-ACB1-CA4C41F17A73}" type="slidenum">
              <a:rPr lang="en-US" smtClean="0"/>
              <a:pPr>
                <a:defRPr/>
              </a:pPr>
              <a:t>48</a:t>
            </a:fld>
            <a:endParaRPr lang="en-US" dirty="0"/>
          </a:p>
        </p:txBody>
      </p:sp>
      <p:sp>
        <p:nvSpPr>
          <p:cNvPr id="5" name="Footer Placeholder 4">
            <a:extLst>
              <a:ext uri="{FF2B5EF4-FFF2-40B4-BE49-F238E27FC236}">
                <a16:creationId xmlns:a16="http://schemas.microsoft.com/office/drawing/2014/main" id="{FB4288BB-C40A-0244-A508-653F80ECBA65}"/>
              </a:ext>
            </a:extLst>
          </p:cNvPr>
          <p:cNvSpPr>
            <a:spLocks noGrp="1"/>
          </p:cNvSpPr>
          <p:nvPr>
            <p:ph type="ftr" sz="quarter" idx="3"/>
          </p:nvPr>
        </p:nvSpPr>
        <p:spPr/>
        <p:txBody>
          <a:bodyPr/>
          <a:lstStyle/>
          <a:p>
            <a:r>
              <a:rPr lang="en-US"/>
              <a:t>© Prof. J. Castrillon. Keynote, CODAI 2023</a:t>
            </a:r>
            <a:endParaRPr lang="en-US" dirty="0"/>
          </a:p>
        </p:txBody>
      </p:sp>
      <p:pic>
        <p:nvPicPr>
          <p:cNvPr id="8" name="Picture 7">
            <a:extLst>
              <a:ext uri="{FF2B5EF4-FFF2-40B4-BE49-F238E27FC236}">
                <a16:creationId xmlns:a16="http://schemas.microsoft.com/office/drawing/2014/main" id="{4D0B6911-0E8A-1A4E-95DC-D749F1BFF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330761"/>
            <a:ext cx="6608302" cy="2926534"/>
          </a:xfrm>
          <a:prstGeom prst="rect">
            <a:avLst/>
          </a:prstGeom>
        </p:spPr>
      </p:pic>
      <p:sp>
        <p:nvSpPr>
          <p:cNvPr id="9" name="Rectangle 8">
            <a:extLst>
              <a:ext uri="{FF2B5EF4-FFF2-40B4-BE49-F238E27FC236}">
                <a16:creationId xmlns:a16="http://schemas.microsoft.com/office/drawing/2014/main" id="{4FD65E65-CE86-E34F-8900-E64ACA594A7C}"/>
              </a:ext>
            </a:extLst>
          </p:cNvPr>
          <p:cNvSpPr/>
          <p:nvPr/>
        </p:nvSpPr>
        <p:spPr>
          <a:xfrm>
            <a:off x="683568" y="4345494"/>
            <a:ext cx="7404230" cy="430887"/>
          </a:xfrm>
          <a:prstGeom prst="rect">
            <a:avLst/>
          </a:prstGeom>
        </p:spPr>
        <p:txBody>
          <a:bodyPr wrap="square">
            <a:spAutoFit/>
          </a:bodyPr>
          <a:lstStyle/>
          <a:p>
            <a:pPr lvl="0"/>
            <a:r>
              <a:rPr lang="en-US" sz="1100" dirty="0">
                <a:solidFill>
                  <a:schemeClr val="tx1">
                    <a:tint val="75000"/>
                  </a:schemeClr>
                </a:solidFill>
                <a:latin typeface="Tw Cen MT"/>
              </a:rPr>
              <a:t>Khan, A. A., </a:t>
            </a:r>
            <a:r>
              <a:rPr lang="en-US" sz="1100" dirty="0" err="1">
                <a:solidFill>
                  <a:schemeClr val="tx1">
                    <a:tint val="75000"/>
                  </a:schemeClr>
                </a:solidFill>
                <a:latin typeface="Tw Cen MT"/>
              </a:rPr>
              <a:t>Ollivier</a:t>
            </a:r>
            <a:r>
              <a:rPr lang="en-US" sz="1100" dirty="0">
                <a:solidFill>
                  <a:schemeClr val="tx1">
                    <a:tint val="75000"/>
                  </a:schemeClr>
                </a:solidFill>
                <a:latin typeface="Tw Cen MT"/>
              </a:rPr>
              <a:t>, S., </a:t>
            </a:r>
            <a:r>
              <a:rPr lang="en-US" sz="1100" dirty="0" err="1">
                <a:solidFill>
                  <a:schemeClr val="tx1">
                    <a:tint val="75000"/>
                  </a:schemeClr>
                </a:solidFill>
                <a:latin typeface="Tw Cen MT"/>
              </a:rPr>
              <a:t>Longofono</a:t>
            </a:r>
            <a:r>
              <a:rPr lang="en-US" sz="1100" dirty="0">
                <a:solidFill>
                  <a:schemeClr val="tx1">
                    <a:tint val="75000"/>
                  </a:schemeClr>
                </a:solidFill>
                <a:latin typeface="Tw Cen MT"/>
              </a:rPr>
              <a:t>, S., Hempel, G., Castrillon, J., &amp; Jones, A. K. (2022). Brain-inspired Cognition in Next Generation Racetrack Memories. In ACM TECS 2022</a:t>
            </a:r>
            <a:endParaRPr lang="en-DE" sz="1100" dirty="0">
              <a:solidFill>
                <a:schemeClr val="tx1">
                  <a:tint val="75000"/>
                </a:schemeClr>
              </a:solidFill>
              <a:latin typeface="Tw Cen MT"/>
            </a:endParaRPr>
          </a:p>
        </p:txBody>
      </p:sp>
      <p:pic>
        <p:nvPicPr>
          <p:cNvPr id="10" name="Picture 9">
            <a:extLst>
              <a:ext uri="{FF2B5EF4-FFF2-40B4-BE49-F238E27FC236}">
                <a16:creationId xmlns:a16="http://schemas.microsoft.com/office/drawing/2014/main" id="{BEDDE0EE-182E-B94D-9F95-FE3EFCE601B4}"/>
              </a:ext>
            </a:extLst>
          </p:cNvPr>
          <p:cNvPicPr>
            <a:picLocks noChangeAspect="1"/>
          </p:cNvPicPr>
          <p:nvPr/>
        </p:nvPicPr>
        <p:blipFill rotWithShape="1">
          <a:blip r:embed="rId4"/>
          <a:srcRect l="71281" t="52677" b="27191"/>
          <a:stretch/>
        </p:blipFill>
        <p:spPr>
          <a:xfrm>
            <a:off x="150200" y="3003798"/>
            <a:ext cx="1089353" cy="864096"/>
          </a:xfrm>
          <a:prstGeom prst="rect">
            <a:avLst/>
          </a:prstGeom>
        </p:spPr>
      </p:pic>
    </p:spTree>
    <p:extLst>
      <p:ext uri="{BB962C8B-B14F-4D97-AF65-F5344CB8AC3E}">
        <p14:creationId xmlns:p14="http://schemas.microsoft.com/office/powerpoint/2010/main" val="281457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E15EB9-FE1C-C441-9207-9D53955CEEDE}"/>
              </a:ext>
            </a:extLst>
          </p:cNvPr>
          <p:cNvSpPr>
            <a:spLocks noGrp="1"/>
          </p:cNvSpPr>
          <p:nvPr>
            <p:ph type="body" sz="quarter" idx="12"/>
          </p:nvPr>
        </p:nvSpPr>
        <p:spPr/>
        <p:txBody>
          <a:bodyPr/>
          <a:lstStyle/>
          <a:p>
            <a:r>
              <a:rPr lang="en-US" dirty="0"/>
              <a:t>Example: Hyper dimensional computing (HDC)</a:t>
            </a:r>
          </a:p>
        </p:txBody>
      </p:sp>
      <p:sp>
        <p:nvSpPr>
          <p:cNvPr id="3" name="Content Placeholder 2">
            <a:extLst>
              <a:ext uri="{FF2B5EF4-FFF2-40B4-BE49-F238E27FC236}">
                <a16:creationId xmlns:a16="http://schemas.microsoft.com/office/drawing/2014/main" id="{3E25962E-665C-A64E-B810-D5036AE57ED0}"/>
              </a:ext>
            </a:extLst>
          </p:cNvPr>
          <p:cNvSpPr>
            <a:spLocks noGrp="1"/>
          </p:cNvSpPr>
          <p:nvPr>
            <p:ph sz="quarter" idx="14"/>
          </p:nvPr>
        </p:nvSpPr>
        <p:spPr/>
        <p:txBody>
          <a:bodyPr/>
          <a:lstStyle/>
          <a:p>
            <a:endParaRPr lang="en-US" dirty="0"/>
          </a:p>
        </p:txBody>
      </p:sp>
      <p:sp>
        <p:nvSpPr>
          <p:cNvPr id="4" name="Slide Number Placeholder 3">
            <a:extLst>
              <a:ext uri="{FF2B5EF4-FFF2-40B4-BE49-F238E27FC236}">
                <a16:creationId xmlns:a16="http://schemas.microsoft.com/office/drawing/2014/main" id="{67A3EB9A-8D62-9641-BCA5-534C584555CC}"/>
              </a:ext>
            </a:extLst>
          </p:cNvPr>
          <p:cNvSpPr>
            <a:spLocks noGrp="1"/>
          </p:cNvSpPr>
          <p:nvPr>
            <p:ph type="sldNum" sz="quarter" idx="4"/>
          </p:nvPr>
        </p:nvSpPr>
        <p:spPr/>
        <p:txBody>
          <a:bodyPr/>
          <a:lstStyle/>
          <a:p>
            <a:pPr>
              <a:defRPr/>
            </a:pPr>
            <a:fld id="{2DA1BE7D-6820-4450-ACB1-CA4C41F17A73}" type="slidenum">
              <a:rPr lang="en-US" smtClean="0"/>
              <a:pPr>
                <a:defRPr/>
              </a:pPr>
              <a:t>49</a:t>
            </a:fld>
            <a:endParaRPr lang="en-US" dirty="0"/>
          </a:p>
        </p:txBody>
      </p:sp>
      <p:sp>
        <p:nvSpPr>
          <p:cNvPr id="5" name="Footer Placeholder 4">
            <a:extLst>
              <a:ext uri="{FF2B5EF4-FFF2-40B4-BE49-F238E27FC236}">
                <a16:creationId xmlns:a16="http://schemas.microsoft.com/office/drawing/2014/main" id="{FB4288BB-C40A-0244-A508-653F80ECBA65}"/>
              </a:ext>
            </a:extLst>
          </p:cNvPr>
          <p:cNvSpPr>
            <a:spLocks noGrp="1"/>
          </p:cNvSpPr>
          <p:nvPr>
            <p:ph type="ftr" sz="quarter" idx="3"/>
          </p:nvPr>
        </p:nvSpPr>
        <p:spPr/>
        <p:txBody>
          <a:bodyPr/>
          <a:lstStyle/>
          <a:p>
            <a:r>
              <a:rPr lang="en-US"/>
              <a:t>© Prof. J. Castrillon. Keynote, CODAI 2023</a:t>
            </a:r>
            <a:endParaRPr lang="en-US" dirty="0"/>
          </a:p>
        </p:txBody>
      </p:sp>
      <p:pic>
        <p:nvPicPr>
          <p:cNvPr id="8" name="Picture 7">
            <a:extLst>
              <a:ext uri="{FF2B5EF4-FFF2-40B4-BE49-F238E27FC236}">
                <a16:creationId xmlns:a16="http://schemas.microsoft.com/office/drawing/2014/main" id="{4D0B6911-0E8A-1A4E-95DC-D749F1BFF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330761"/>
            <a:ext cx="6608302" cy="2926534"/>
          </a:xfrm>
          <a:prstGeom prst="rect">
            <a:avLst/>
          </a:prstGeom>
        </p:spPr>
      </p:pic>
      <p:pic>
        <p:nvPicPr>
          <p:cNvPr id="10" name="Picture 9">
            <a:extLst>
              <a:ext uri="{FF2B5EF4-FFF2-40B4-BE49-F238E27FC236}">
                <a16:creationId xmlns:a16="http://schemas.microsoft.com/office/drawing/2014/main" id="{C27B86E7-3274-C446-A176-55C1FBAB7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99" y="915566"/>
            <a:ext cx="5636260" cy="1524635"/>
          </a:xfrm>
          <a:prstGeom prst="rect">
            <a:avLst/>
          </a:prstGeom>
        </p:spPr>
      </p:pic>
      <p:pic>
        <p:nvPicPr>
          <p:cNvPr id="11" name="Picture 10">
            <a:extLst>
              <a:ext uri="{FF2B5EF4-FFF2-40B4-BE49-F238E27FC236}">
                <a16:creationId xmlns:a16="http://schemas.microsoft.com/office/drawing/2014/main" id="{2121A001-B7B0-A140-9CAC-55E4CF89E37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9069" y="2449903"/>
            <a:ext cx="5769610" cy="1884680"/>
          </a:xfrm>
          <a:prstGeom prst="rect">
            <a:avLst/>
          </a:prstGeom>
          <a:solidFill>
            <a:schemeClr val="bg1"/>
          </a:solidFill>
        </p:spPr>
      </p:pic>
      <p:sp>
        <p:nvSpPr>
          <p:cNvPr id="12" name="Rounded Rectangular Callout 11">
            <a:extLst>
              <a:ext uri="{FF2B5EF4-FFF2-40B4-BE49-F238E27FC236}">
                <a16:creationId xmlns:a16="http://schemas.microsoft.com/office/drawing/2014/main" id="{7F1A395A-BF6B-3B44-8EB6-622840403ADC}"/>
              </a:ext>
            </a:extLst>
          </p:cNvPr>
          <p:cNvSpPr/>
          <p:nvPr/>
        </p:nvSpPr>
        <p:spPr>
          <a:xfrm>
            <a:off x="5797411" y="1923678"/>
            <a:ext cx="3266487" cy="1440272"/>
          </a:xfrm>
          <a:prstGeom prst="wedgeRoundRectCallout">
            <a:avLst>
              <a:gd name="adj1" fmla="val -56468"/>
              <a:gd name="adj2" fmla="val 61711"/>
              <a:gd name="adj3" fmla="val 16667"/>
            </a:avLst>
          </a:prstGeom>
          <a:solidFill>
            <a:schemeClr val="accent3">
              <a:lumMod val="20000"/>
              <a:lumOff val="80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latin typeface="Tw Cen MT"/>
                <a:cs typeface="Tw Cen MT"/>
              </a:rPr>
              <a:t>~6x faster and 5.3x less energy over FPGA accelerator</a:t>
            </a:r>
            <a:endParaRPr lang="en-DE" dirty="0">
              <a:solidFill>
                <a:schemeClr val="tx1"/>
              </a:solidFill>
              <a:latin typeface="Tw Cen MT"/>
              <a:cs typeface="Tw Cen MT"/>
            </a:endParaRPr>
          </a:p>
        </p:txBody>
      </p:sp>
      <p:sp>
        <p:nvSpPr>
          <p:cNvPr id="13" name="Rectangle 12">
            <a:extLst>
              <a:ext uri="{FF2B5EF4-FFF2-40B4-BE49-F238E27FC236}">
                <a16:creationId xmlns:a16="http://schemas.microsoft.com/office/drawing/2014/main" id="{FB3BCBC8-56D4-7E42-A725-788310211F05}"/>
              </a:ext>
            </a:extLst>
          </p:cNvPr>
          <p:cNvSpPr/>
          <p:nvPr/>
        </p:nvSpPr>
        <p:spPr>
          <a:xfrm>
            <a:off x="683568" y="4345494"/>
            <a:ext cx="7404230" cy="430887"/>
          </a:xfrm>
          <a:prstGeom prst="rect">
            <a:avLst/>
          </a:prstGeom>
        </p:spPr>
        <p:txBody>
          <a:bodyPr wrap="square">
            <a:spAutoFit/>
          </a:bodyPr>
          <a:lstStyle/>
          <a:p>
            <a:pPr lvl="0"/>
            <a:r>
              <a:rPr lang="en-US" sz="1100" dirty="0">
                <a:solidFill>
                  <a:schemeClr val="tx1">
                    <a:tint val="75000"/>
                  </a:schemeClr>
                </a:solidFill>
                <a:latin typeface="Tw Cen MT"/>
              </a:rPr>
              <a:t>Khan, A. A., </a:t>
            </a:r>
            <a:r>
              <a:rPr lang="en-US" sz="1100" dirty="0" err="1">
                <a:solidFill>
                  <a:schemeClr val="tx1">
                    <a:tint val="75000"/>
                  </a:schemeClr>
                </a:solidFill>
                <a:latin typeface="Tw Cen MT"/>
              </a:rPr>
              <a:t>Ollivier</a:t>
            </a:r>
            <a:r>
              <a:rPr lang="en-US" sz="1100" dirty="0">
                <a:solidFill>
                  <a:schemeClr val="tx1">
                    <a:tint val="75000"/>
                  </a:schemeClr>
                </a:solidFill>
                <a:latin typeface="Tw Cen MT"/>
              </a:rPr>
              <a:t>, S., </a:t>
            </a:r>
            <a:r>
              <a:rPr lang="en-US" sz="1100" dirty="0" err="1">
                <a:solidFill>
                  <a:schemeClr val="tx1">
                    <a:tint val="75000"/>
                  </a:schemeClr>
                </a:solidFill>
                <a:latin typeface="Tw Cen MT"/>
              </a:rPr>
              <a:t>Longofono</a:t>
            </a:r>
            <a:r>
              <a:rPr lang="en-US" sz="1100" dirty="0">
                <a:solidFill>
                  <a:schemeClr val="tx1">
                    <a:tint val="75000"/>
                  </a:schemeClr>
                </a:solidFill>
                <a:latin typeface="Tw Cen MT"/>
              </a:rPr>
              <a:t>, S., Hempel, G., Castrillon, J., &amp; Jones, A. K. (2022). “Brain-inspired Cognition in Next Generation Racetrack Memories” In ACM TECS  2022</a:t>
            </a:r>
            <a:endParaRPr lang="en-DE" sz="1100" dirty="0">
              <a:solidFill>
                <a:schemeClr val="tx1">
                  <a:tint val="75000"/>
                </a:schemeClr>
              </a:solidFill>
              <a:latin typeface="Tw Cen MT"/>
            </a:endParaRPr>
          </a:p>
        </p:txBody>
      </p:sp>
    </p:spTree>
    <p:extLst>
      <p:ext uri="{BB962C8B-B14F-4D97-AF65-F5344CB8AC3E}">
        <p14:creationId xmlns:p14="http://schemas.microsoft.com/office/powerpoint/2010/main" val="212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7A3FE-BC22-3546-A48A-733572618F88}"/>
              </a:ext>
            </a:extLst>
          </p:cNvPr>
          <p:cNvSpPr>
            <a:spLocks noGrp="1"/>
          </p:cNvSpPr>
          <p:nvPr>
            <p:ph type="sldNum" sz="quarter" idx="11"/>
          </p:nvPr>
        </p:nvSpPr>
        <p:spPr/>
        <p:txBody>
          <a:bodyPr/>
          <a:lstStyle/>
          <a:p>
            <a:pPr>
              <a:defRPr/>
            </a:pPr>
            <a:fld id="{2DA1BE7D-6820-4450-ACB1-CA4C41F17A73}" type="slidenum">
              <a:rPr lang="en-US" smtClean="0"/>
              <a:pPr>
                <a:defRPr/>
              </a:pPr>
              <a:t>5</a:t>
            </a:fld>
            <a:endParaRPr lang="en-US" dirty="0"/>
          </a:p>
        </p:txBody>
      </p:sp>
      <p:sp>
        <p:nvSpPr>
          <p:cNvPr id="3" name="Text Placeholder 2">
            <a:extLst>
              <a:ext uri="{FF2B5EF4-FFF2-40B4-BE49-F238E27FC236}">
                <a16:creationId xmlns:a16="http://schemas.microsoft.com/office/drawing/2014/main" id="{C036EA43-5E6A-5846-B534-BC253E9B75A1}"/>
              </a:ext>
            </a:extLst>
          </p:cNvPr>
          <p:cNvSpPr>
            <a:spLocks noGrp="1"/>
          </p:cNvSpPr>
          <p:nvPr>
            <p:ph type="body" sz="quarter" idx="12"/>
          </p:nvPr>
        </p:nvSpPr>
        <p:spPr/>
        <p:txBody>
          <a:bodyPr/>
          <a:lstStyle/>
          <a:p>
            <a:r>
              <a:rPr lang="en-DE" dirty="0"/>
              <a:t>Abstractions and compilation</a:t>
            </a:r>
          </a:p>
        </p:txBody>
      </p:sp>
      <p:sp>
        <p:nvSpPr>
          <p:cNvPr id="4" name="Footer Placeholder 3">
            <a:extLst>
              <a:ext uri="{FF2B5EF4-FFF2-40B4-BE49-F238E27FC236}">
                <a16:creationId xmlns:a16="http://schemas.microsoft.com/office/drawing/2014/main" id="{869CFAA1-A164-884B-AF69-454DAB95B02D}"/>
              </a:ext>
            </a:extLst>
          </p:cNvPr>
          <p:cNvSpPr>
            <a:spLocks noGrp="1"/>
          </p:cNvSpPr>
          <p:nvPr>
            <p:ph type="ftr" sz="quarter" idx="3"/>
          </p:nvPr>
        </p:nvSpPr>
        <p:spPr/>
        <p:txBody>
          <a:bodyPr/>
          <a:lstStyle/>
          <a:p>
            <a:r>
              <a:rPr lang="en-US"/>
              <a:t>© Prof. J. Castrillon. Keynote, CODAI 2023</a:t>
            </a:r>
            <a:endParaRPr lang="en-US" dirty="0"/>
          </a:p>
        </p:txBody>
      </p:sp>
      <p:sp>
        <p:nvSpPr>
          <p:cNvPr id="10" name="Rounded Rectangle 9">
            <a:extLst>
              <a:ext uri="{FF2B5EF4-FFF2-40B4-BE49-F238E27FC236}">
                <a16:creationId xmlns:a16="http://schemas.microsoft.com/office/drawing/2014/main" id="{2A0CBC17-12FE-0147-9FDA-88043597B3D4}"/>
              </a:ext>
            </a:extLst>
          </p:cNvPr>
          <p:cNvSpPr/>
          <p:nvPr/>
        </p:nvSpPr>
        <p:spPr>
          <a:xfrm>
            <a:off x="179512" y="1558734"/>
            <a:ext cx="2988613" cy="50896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fontAlgn="auto">
              <a:spcBef>
                <a:spcPts val="0"/>
              </a:spcBef>
              <a:spcAft>
                <a:spcPts val="0"/>
              </a:spcAft>
              <a:buClr>
                <a:srgbClr val="265E87"/>
              </a:buClr>
              <a:buSzPct val="80000"/>
            </a:pPr>
            <a:r>
              <a:rPr lang="en-US" sz="2000" dirty="0">
                <a:solidFill>
                  <a:prstClr val="black"/>
                </a:solidFill>
                <a:latin typeface="Tw Cen MT"/>
              </a:rPr>
              <a:t>What we want</a:t>
            </a:r>
          </a:p>
        </p:txBody>
      </p:sp>
      <p:pic>
        <p:nvPicPr>
          <p:cNvPr id="15" name="Picture 14">
            <a:extLst>
              <a:ext uri="{FF2B5EF4-FFF2-40B4-BE49-F238E27FC236}">
                <a16:creationId xmlns:a16="http://schemas.microsoft.com/office/drawing/2014/main" id="{5B997DCB-D140-A142-AEAE-3B7EBE36B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874" y="771550"/>
            <a:ext cx="3056339" cy="4392488"/>
          </a:xfrm>
          <a:prstGeom prst="rect">
            <a:avLst/>
          </a:prstGeom>
        </p:spPr>
      </p:pic>
      <p:sp>
        <p:nvSpPr>
          <p:cNvPr id="12" name="Rounded Rectangle 11">
            <a:extLst>
              <a:ext uri="{FF2B5EF4-FFF2-40B4-BE49-F238E27FC236}">
                <a16:creationId xmlns:a16="http://schemas.microsoft.com/office/drawing/2014/main" id="{A5562056-EBCA-224A-9E50-312D95B9A303}"/>
              </a:ext>
            </a:extLst>
          </p:cNvPr>
          <p:cNvSpPr/>
          <p:nvPr/>
        </p:nvSpPr>
        <p:spPr>
          <a:xfrm>
            <a:off x="4385082" y="4053766"/>
            <a:ext cx="2988613" cy="50896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fontAlgn="auto">
              <a:spcBef>
                <a:spcPts val="0"/>
              </a:spcBef>
              <a:spcAft>
                <a:spcPts val="0"/>
              </a:spcAft>
              <a:buClr>
                <a:srgbClr val="265E87"/>
              </a:buClr>
              <a:buSzPct val="80000"/>
            </a:pPr>
            <a:r>
              <a:rPr lang="en-US" sz="2000" dirty="0">
                <a:solidFill>
                  <a:prstClr val="black"/>
                </a:solidFill>
                <a:latin typeface="Tw Cen MT"/>
              </a:rPr>
              <a:t>What compilers see</a:t>
            </a:r>
          </a:p>
        </p:txBody>
      </p:sp>
      <p:pic>
        <p:nvPicPr>
          <p:cNvPr id="7" name="Picture 6">
            <a:extLst>
              <a:ext uri="{FF2B5EF4-FFF2-40B4-BE49-F238E27FC236}">
                <a16:creationId xmlns:a16="http://schemas.microsoft.com/office/drawing/2014/main" id="{0E192A1F-67A7-8443-A18E-FB840CEEF82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67383" y="967147"/>
            <a:ext cx="2944356" cy="3003798"/>
          </a:xfrm>
          <a:prstGeom prst="rect">
            <a:avLst/>
          </a:prstGeom>
        </p:spPr>
      </p:pic>
      <p:sp>
        <p:nvSpPr>
          <p:cNvPr id="11" name="Rounded Rectangle 10">
            <a:extLst>
              <a:ext uri="{FF2B5EF4-FFF2-40B4-BE49-F238E27FC236}">
                <a16:creationId xmlns:a16="http://schemas.microsoft.com/office/drawing/2014/main" id="{9B58A262-E3EA-3847-A852-D9EFFEDB285C}"/>
              </a:ext>
            </a:extLst>
          </p:cNvPr>
          <p:cNvSpPr/>
          <p:nvPr/>
        </p:nvSpPr>
        <p:spPr>
          <a:xfrm>
            <a:off x="827584" y="2710862"/>
            <a:ext cx="2988613" cy="50896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fontAlgn="auto">
              <a:spcBef>
                <a:spcPts val="0"/>
              </a:spcBef>
              <a:spcAft>
                <a:spcPts val="0"/>
              </a:spcAft>
              <a:buClr>
                <a:srgbClr val="265E87"/>
              </a:buClr>
              <a:buSzPct val="80000"/>
            </a:pPr>
            <a:r>
              <a:rPr lang="en-US" sz="2000" dirty="0">
                <a:solidFill>
                  <a:prstClr val="black"/>
                </a:solidFill>
                <a:latin typeface="Tw Cen MT"/>
              </a:rPr>
              <a:t>What we (naively) code</a:t>
            </a:r>
          </a:p>
        </p:txBody>
      </p:sp>
      <p:pic>
        <p:nvPicPr>
          <p:cNvPr id="6" name="Picture 5">
            <a:extLst>
              <a:ext uri="{FF2B5EF4-FFF2-40B4-BE49-F238E27FC236}">
                <a16:creationId xmlns:a16="http://schemas.microsoft.com/office/drawing/2014/main" id="{BF1B1D0A-615E-C743-8896-46B6459DD828}"/>
              </a:ext>
            </a:extLst>
          </p:cNvPr>
          <p:cNvPicPr>
            <a:picLocks noChangeAspect="1"/>
          </p:cNvPicPr>
          <p:nvPr/>
        </p:nvPicPr>
        <p:blipFill>
          <a:blip r:embed="rId5"/>
          <a:stretch>
            <a:fillRect/>
          </a:stretch>
        </p:blipFill>
        <p:spPr>
          <a:xfrm>
            <a:off x="251240" y="879438"/>
            <a:ext cx="2959100" cy="508000"/>
          </a:xfrm>
          <a:prstGeom prst="rect">
            <a:avLst/>
          </a:prstGeom>
        </p:spPr>
      </p:pic>
    </p:spTree>
    <p:extLst>
      <p:ext uri="{BB962C8B-B14F-4D97-AF65-F5344CB8AC3E}">
        <p14:creationId xmlns:p14="http://schemas.microsoft.com/office/powerpoint/2010/main" val="117691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7A3FE-BC22-3546-A48A-733572618F88}"/>
              </a:ext>
            </a:extLst>
          </p:cNvPr>
          <p:cNvSpPr>
            <a:spLocks noGrp="1"/>
          </p:cNvSpPr>
          <p:nvPr>
            <p:ph type="sldNum" sz="quarter" idx="11"/>
          </p:nvPr>
        </p:nvSpPr>
        <p:spPr/>
        <p:txBody>
          <a:bodyPr/>
          <a:lstStyle/>
          <a:p>
            <a:pPr>
              <a:defRPr/>
            </a:pPr>
            <a:fld id="{2DA1BE7D-6820-4450-ACB1-CA4C41F17A73}" type="slidenum">
              <a:rPr lang="en-US" smtClean="0"/>
              <a:pPr>
                <a:defRPr/>
              </a:pPr>
              <a:t>6</a:t>
            </a:fld>
            <a:endParaRPr lang="en-US" dirty="0"/>
          </a:p>
        </p:txBody>
      </p:sp>
      <p:sp>
        <p:nvSpPr>
          <p:cNvPr id="3" name="Text Placeholder 2">
            <a:extLst>
              <a:ext uri="{FF2B5EF4-FFF2-40B4-BE49-F238E27FC236}">
                <a16:creationId xmlns:a16="http://schemas.microsoft.com/office/drawing/2014/main" id="{C036EA43-5E6A-5846-B534-BC253E9B75A1}"/>
              </a:ext>
            </a:extLst>
          </p:cNvPr>
          <p:cNvSpPr>
            <a:spLocks noGrp="1"/>
          </p:cNvSpPr>
          <p:nvPr>
            <p:ph type="body" sz="quarter" idx="12"/>
          </p:nvPr>
        </p:nvSpPr>
        <p:spPr/>
        <p:txBody>
          <a:bodyPr/>
          <a:lstStyle/>
          <a:p>
            <a:r>
              <a:rPr lang="en-DE" dirty="0"/>
              <a:t>Abstractions and compilation</a:t>
            </a:r>
          </a:p>
        </p:txBody>
      </p:sp>
      <p:sp>
        <p:nvSpPr>
          <p:cNvPr id="4" name="Footer Placeholder 3">
            <a:extLst>
              <a:ext uri="{FF2B5EF4-FFF2-40B4-BE49-F238E27FC236}">
                <a16:creationId xmlns:a16="http://schemas.microsoft.com/office/drawing/2014/main" id="{869CFAA1-A164-884B-AF69-454DAB95B02D}"/>
              </a:ext>
            </a:extLst>
          </p:cNvPr>
          <p:cNvSpPr>
            <a:spLocks noGrp="1"/>
          </p:cNvSpPr>
          <p:nvPr>
            <p:ph type="ftr" sz="quarter" idx="3"/>
          </p:nvPr>
        </p:nvSpPr>
        <p:spPr/>
        <p:txBody>
          <a:bodyPr/>
          <a:lstStyle/>
          <a:p>
            <a:r>
              <a:rPr lang="en-US"/>
              <a:t>© Prof. J. Castrillon. Keynote, CODAI 2023</a:t>
            </a:r>
            <a:endParaRPr lang="en-US" dirty="0"/>
          </a:p>
        </p:txBody>
      </p:sp>
      <p:sp>
        <p:nvSpPr>
          <p:cNvPr id="10" name="Rounded Rectangle 9">
            <a:extLst>
              <a:ext uri="{FF2B5EF4-FFF2-40B4-BE49-F238E27FC236}">
                <a16:creationId xmlns:a16="http://schemas.microsoft.com/office/drawing/2014/main" id="{2A0CBC17-12FE-0147-9FDA-88043597B3D4}"/>
              </a:ext>
            </a:extLst>
          </p:cNvPr>
          <p:cNvSpPr/>
          <p:nvPr/>
        </p:nvSpPr>
        <p:spPr>
          <a:xfrm>
            <a:off x="179512" y="1558734"/>
            <a:ext cx="2988613" cy="50896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fontAlgn="auto">
              <a:spcBef>
                <a:spcPts val="0"/>
              </a:spcBef>
              <a:spcAft>
                <a:spcPts val="0"/>
              </a:spcAft>
              <a:buClr>
                <a:srgbClr val="265E87"/>
              </a:buClr>
              <a:buSzPct val="80000"/>
            </a:pPr>
            <a:r>
              <a:rPr lang="en-US" sz="2000" dirty="0">
                <a:solidFill>
                  <a:prstClr val="black"/>
                </a:solidFill>
                <a:latin typeface="Tw Cen MT"/>
              </a:rPr>
              <a:t>What we want</a:t>
            </a:r>
          </a:p>
        </p:txBody>
      </p:sp>
      <p:pic>
        <p:nvPicPr>
          <p:cNvPr id="7" name="Picture 6">
            <a:extLst>
              <a:ext uri="{FF2B5EF4-FFF2-40B4-BE49-F238E27FC236}">
                <a16:creationId xmlns:a16="http://schemas.microsoft.com/office/drawing/2014/main" id="{0E192A1F-67A7-8443-A18E-FB840CEEF82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67383" y="967147"/>
            <a:ext cx="2944356" cy="3003798"/>
          </a:xfrm>
          <a:prstGeom prst="rect">
            <a:avLst/>
          </a:prstGeom>
        </p:spPr>
      </p:pic>
      <p:sp>
        <p:nvSpPr>
          <p:cNvPr id="11" name="Rounded Rectangle 10">
            <a:extLst>
              <a:ext uri="{FF2B5EF4-FFF2-40B4-BE49-F238E27FC236}">
                <a16:creationId xmlns:a16="http://schemas.microsoft.com/office/drawing/2014/main" id="{9B58A262-E3EA-3847-A852-D9EFFEDB285C}"/>
              </a:ext>
            </a:extLst>
          </p:cNvPr>
          <p:cNvSpPr/>
          <p:nvPr/>
        </p:nvSpPr>
        <p:spPr>
          <a:xfrm>
            <a:off x="827584" y="2710862"/>
            <a:ext cx="2988613" cy="50896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fontAlgn="auto">
              <a:spcBef>
                <a:spcPts val="0"/>
              </a:spcBef>
              <a:spcAft>
                <a:spcPts val="0"/>
              </a:spcAft>
              <a:buClr>
                <a:srgbClr val="265E87"/>
              </a:buClr>
              <a:buSzPct val="80000"/>
            </a:pPr>
            <a:r>
              <a:rPr lang="en-US" sz="2000" dirty="0">
                <a:solidFill>
                  <a:prstClr val="black"/>
                </a:solidFill>
                <a:latin typeface="Tw Cen MT"/>
              </a:rPr>
              <a:t>What we (naively) code</a:t>
            </a:r>
          </a:p>
        </p:txBody>
      </p:sp>
      <p:pic>
        <p:nvPicPr>
          <p:cNvPr id="6" name="Picture 5">
            <a:extLst>
              <a:ext uri="{FF2B5EF4-FFF2-40B4-BE49-F238E27FC236}">
                <a16:creationId xmlns:a16="http://schemas.microsoft.com/office/drawing/2014/main" id="{BF1B1D0A-615E-C743-8896-46B6459DD828}"/>
              </a:ext>
            </a:extLst>
          </p:cNvPr>
          <p:cNvPicPr>
            <a:picLocks noChangeAspect="1"/>
          </p:cNvPicPr>
          <p:nvPr/>
        </p:nvPicPr>
        <p:blipFill>
          <a:blip r:embed="rId4"/>
          <a:stretch>
            <a:fillRect/>
          </a:stretch>
        </p:blipFill>
        <p:spPr>
          <a:xfrm>
            <a:off x="251240" y="879438"/>
            <a:ext cx="2959100" cy="508000"/>
          </a:xfrm>
          <a:prstGeom prst="rect">
            <a:avLst/>
          </a:prstGeom>
        </p:spPr>
      </p:pic>
      <p:pic>
        <p:nvPicPr>
          <p:cNvPr id="13" name="Picture 12">
            <a:extLst>
              <a:ext uri="{FF2B5EF4-FFF2-40B4-BE49-F238E27FC236}">
                <a16:creationId xmlns:a16="http://schemas.microsoft.com/office/drawing/2014/main" id="{782A027E-82A7-5841-9719-DDEE02DC0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5964" y="0"/>
            <a:ext cx="2434728" cy="5196998"/>
          </a:xfrm>
          <a:prstGeom prst="rect">
            <a:avLst/>
          </a:prstGeom>
        </p:spPr>
      </p:pic>
      <p:sp>
        <p:nvSpPr>
          <p:cNvPr id="14" name="Left-Right Arrow 18">
            <a:extLst>
              <a:ext uri="{FF2B5EF4-FFF2-40B4-BE49-F238E27FC236}">
                <a16:creationId xmlns:a16="http://schemas.microsoft.com/office/drawing/2014/main" id="{EA43833E-E4F7-5C48-B155-5EC6F151A75E}"/>
              </a:ext>
            </a:extLst>
          </p:cNvPr>
          <p:cNvSpPr/>
          <p:nvPr/>
        </p:nvSpPr>
        <p:spPr>
          <a:xfrm>
            <a:off x="5815793" y="1224928"/>
            <a:ext cx="844439" cy="1141067"/>
          </a:xfrm>
          <a:prstGeom prst="leftRightArrow">
            <a:avLst>
              <a:gd name="adj1" fmla="val 37704"/>
              <a:gd name="adj2" fmla="val 20798"/>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DE" b="1" dirty="0">
                <a:solidFill>
                  <a:schemeClr val="bg1"/>
                </a:solidFill>
                <a:latin typeface="Tw Cen MT"/>
                <a:cs typeface="Tw Cen MT"/>
              </a:rPr>
              <a:t>100X</a:t>
            </a:r>
          </a:p>
        </p:txBody>
      </p:sp>
      <p:sp>
        <p:nvSpPr>
          <p:cNvPr id="16" name="Rounded Rectangle 15">
            <a:extLst>
              <a:ext uri="{FF2B5EF4-FFF2-40B4-BE49-F238E27FC236}">
                <a16:creationId xmlns:a16="http://schemas.microsoft.com/office/drawing/2014/main" id="{BD08D57A-767A-E942-A88B-11D043E4062C}"/>
              </a:ext>
            </a:extLst>
          </p:cNvPr>
          <p:cNvSpPr/>
          <p:nvPr/>
        </p:nvSpPr>
        <p:spPr>
          <a:xfrm>
            <a:off x="3141745" y="4205582"/>
            <a:ext cx="3797956" cy="50896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fontAlgn="auto">
              <a:spcBef>
                <a:spcPts val="0"/>
              </a:spcBef>
              <a:spcAft>
                <a:spcPts val="0"/>
              </a:spcAft>
              <a:buClr>
                <a:srgbClr val="265E87"/>
              </a:buClr>
              <a:buSzPct val="80000"/>
            </a:pPr>
            <a:r>
              <a:rPr lang="en-US" sz="2000" dirty="0">
                <a:solidFill>
                  <a:prstClr val="black"/>
                </a:solidFill>
                <a:latin typeface="Tw Cen MT"/>
              </a:rPr>
              <a:t>What performance experts code</a:t>
            </a:r>
          </a:p>
        </p:txBody>
      </p:sp>
    </p:spTree>
    <p:extLst>
      <p:ext uri="{BB962C8B-B14F-4D97-AF65-F5344CB8AC3E}">
        <p14:creationId xmlns:p14="http://schemas.microsoft.com/office/powerpoint/2010/main" val="4593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55"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strVal val="#ppt_w*0.70"/>
                                          </p:val>
                                        </p:tav>
                                        <p:tav tm="100000">
                                          <p:val>
                                            <p:strVal val="#ppt_w"/>
                                          </p:val>
                                        </p:tav>
                                      </p:tavLst>
                                    </p:anim>
                                    <p:anim calcmode="lin" valueType="num">
                                      <p:cBhvr>
                                        <p:cTn id="11" dur="500" fill="hold"/>
                                        <p:tgtEl>
                                          <p:spTgt spid="14"/>
                                        </p:tgtEl>
                                        <p:attrNameLst>
                                          <p:attrName>ppt_h</p:attrName>
                                        </p:attrNameLst>
                                      </p:cBhvr>
                                      <p:tavLst>
                                        <p:tav tm="0">
                                          <p:val>
                                            <p:strVal val="#ppt_h"/>
                                          </p:val>
                                        </p:tav>
                                        <p:tav tm="100000">
                                          <p:val>
                                            <p:strVal val="#ppt_h"/>
                                          </p:val>
                                        </p:tav>
                                      </p:tavLst>
                                    </p:anim>
                                    <p:animEffect transition="in" filter="fade">
                                      <p:cBhvr>
                                        <p:cTn id="12" dur="500"/>
                                        <p:tgtEl>
                                          <p:spTgt spid="1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7A3FE-BC22-3546-A48A-733572618F88}"/>
              </a:ext>
            </a:extLst>
          </p:cNvPr>
          <p:cNvSpPr>
            <a:spLocks noGrp="1"/>
          </p:cNvSpPr>
          <p:nvPr>
            <p:ph type="sldNum" sz="quarter" idx="11"/>
          </p:nvPr>
        </p:nvSpPr>
        <p:spPr/>
        <p:txBody>
          <a:bodyPr/>
          <a:lstStyle/>
          <a:p>
            <a:pPr>
              <a:defRPr/>
            </a:pPr>
            <a:fld id="{2DA1BE7D-6820-4450-ACB1-CA4C41F17A73}" type="slidenum">
              <a:rPr lang="en-US" smtClean="0"/>
              <a:pPr>
                <a:defRPr/>
              </a:pPr>
              <a:t>7</a:t>
            </a:fld>
            <a:endParaRPr lang="en-US" dirty="0"/>
          </a:p>
        </p:txBody>
      </p:sp>
      <p:sp>
        <p:nvSpPr>
          <p:cNvPr id="3" name="Text Placeholder 2">
            <a:extLst>
              <a:ext uri="{FF2B5EF4-FFF2-40B4-BE49-F238E27FC236}">
                <a16:creationId xmlns:a16="http://schemas.microsoft.com/office/drawing/2014/main" id="{C036EA43-5E6A-5846-B534-BC253E9B75A1}"/>
              </a:ext>
            </a:extLst>
          </p:cNvPr>
          <p:cNvSpPr>
            <a:spLocks noGrp="1"/>
          </p:cNvSpPr>
          <p:nvPr>
            <p:ph type="body" sz="quarter" idx="12"/>
          </p:nvPr>
        </p:nvSpPr>
        <p:spPr/>
        <p:txBody>
          <a:bodyPr/>
          <a:lstStyle/>
          <a:p>
            <a:r>
              <a:rPr lang="en-DE" dirty="0"/>
              <a:t>Abstractions and compilation</a:t>
            </a:r>
          </a:p>
        </p:txBody>
      </p:sp>
      <p:sp>
        <p:nvSpPr>
          <p:cNvPr id="4" name="Footer Placeholder 3">
            <a:extLst>
              <a:ext uri="{FF2B5EF4-FFF2-40B4-BE49-F238E27FC236}">
                <a16:creationId xmlns:a16="http://schemas.microsoft.com/office/drawing/2014/main" id="{869CFAA1-A164-884B-AF69-454DAB95B02D}"/>
              </a:ext>
            </a:extLst>
          </p:cNvPr>
          <p:cNvSpPr>
            <a:spLocks noGrp="1"/>
          </p:cNvSpPr>
          <p:nvPr>
            <p:ph type="ftr" sz="quarter" idx="3"/>
          </p:nvPr>
        </p:nvSpPr>
        <p:spPr/>
        <p:txBody>
          <a:bodyPr/>
          <a:lstStyle/>
          <a:p>
            <a:r>
              <a:rPr lang="en-US"/>
              <a:t>© Prof. J. Castrillon. Keynote, CODAI 2023</a:t>
            </a:r>
            <a:endParaRPr lang="en-US" dirty="0"/>
          </a:p>
        </p:txBody>
      </p:sp>
      <p:pic>
        <p:nvPicPr>
          <p:cNvPr id="7" name="Picture 6">
            <a:extLst>
              <a:ext uri="{FF2B5EF4-FFF2-40B4-BE49-F238E27FC236}">
                <a16:creationId xmlns:a16="http://schemas.microsoft.com/office/drawing/2014/main" id="{0E192A1F-67A7-8443-A18E-FB840CEEF82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4478"/>
          <a:stretch/>
        </p:blipFill>
        <p:spPr>
          <a:xfrm>
            <a:off x="3367383" y="967147"/>
            <a:ext cx="2944356" cy="2268539"/>
          </a:xfrm>
          <a:prstGeom prst="rect">
            <a:avLst/>
          </a:prstGeom>
        </p:spPr>
      </p:pic>
      <p:grpSp>
        <p:nvGrpSpPr>
          <p:cNvPr id="8" name="Group 7">
            <a:extLst>
              <a:ext uri="{FF2B5EF4-FFF2-40B4-BE49-F238E27FC236}">
                <a16:creationId xmlns:a16="http://schemas.microsoft.com/office/drawing/2014/main" id="{43D2889A-74F7-6F4C-B153-C556696A2524}"/>
              </a:ext>
            </a:extLst>
          </p:cNvPr>
          <p:cNvGrpSpPr/>
          <p:nvPr/>
        </p:nvGrpSpPr>
        <p:grpSpPr>
          <a:xfrm>
            <a:off x="179512" y="0"/>
            <a:ext cx="8941180" cy="3003798"/>
            <a:chOff x="179512" y="0"/>
            <a:chExt cx="8941180" cy="3003798"/>
          </a:xfrm>
        </p:grpSpPr>
        <p:sp>
          <p:nvSpPr>
            <p:cNvPr id="10" name="Rounded Rectangle 9">
              <a:extLst>
                <a:ext uri="{FF2B5EF4-FFF2-40B4-BE49-F238E27FC236}">
                  <a16:creationId xmlns:a16="http://schemas.microsoft.com/office/drawing/2014/main" id="{2A0CBC17-12FE-0147-9FDA-88043597B3D4}"/>
                </a:ext>
              </a:extLst>
            </p:cNvPr>
            <p:cNvSpPr/>
            <p:nvPr/>
          </p:nvSpPr>
          <p:spPr>
            <a:xfrm>
              <a:off x="179512" y="1558734"/>
              <a:ext cx="2988613" cy="50896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fontAlgn="auto">
                <a:spcBef>
                  <a:spcPts val="0"/>
                </a:spcBef>
                <a:spcAft>
                  <a:spcPts val="0"/>
                </a:spcAft>
                <a:buClr>
                  <a:srgbClr val="265E87"/>
                </a:buClr>
                <a:buSzPct val="80000"/>
              </a:pPr>
              <a:r>
                <a:rPr lang="en-US" sz="2000" dirty="0">
                  <a:solidFill>
                    <a:prstClr val="black"/>
                  </a:solidFill>
                  <a:latin typeface="Tw Cen MT"/>
                </a:rPr>
                <a:t>What we want</a:t>
              </a:r>
            </a:p>
          </p:txBody>
        </p:sp>
        <p:pic>
          <p:nvPicPr>
            <p:cNvPr id="6" name="Picture 5">
              <a:extLst>
                <a:ext uri="{FF2B5EF4-FFF2-40B4-BE49-F238E27FC236}">
                  <a16:creationId xmlns:a16="http://schemas.microsoft.com/office/drawing/2014/main" id="{BF1B1D0A-615E-C743-8896-46B6459DD828}"/>
                </a:ext>
              </a:extLst>
            </p:cNvPr>
            <p:cNvPicPr>
              <a:picLocks noChangeAspect="1"/>
            </p:cNvPicPr>
            <p:nvPr/>
          </p:nvPicPr>
          <p:blipFill>
            <a:blip r:embed="rId4"/>
            <a:stretch>
              <a:fillRect/>
            </a:stretch>
          </p:blipFill>
          <p:spPr>
            <a:xfrm>
              <a:off x="251240" y="879438"/>
              <a:ext cx="2959100" cy="508000"/>
            </a:xfrm>
            <a:prstGeom prst="rect">
              <a:avLst/>
            </a:prstGeom>
          </p:spPr>
        </p:pic>
        <p:pic>
          <p:nvPicPr>
            <p:cNvPr id="13" name="Picture 12">
              <a:extLst>
                <a:ext uri="{FF2B5EF4-FFF2-40B4-BE49-F238E27FC236}">
                  <a16:creationId xmlns:a16="http://schemas.microsoft.com/office/drawing/2014/main" id="{782A027E-82A7-5841-9719-DDEE02DC0B9D}"/>
                </a:ext>
              </a:extLst>
            </p:cNvPr>
            <p:cNvPicPr>
              <a:picLocks noChangeAspect="1"/>
            </p:cNvPicPr>
            <p:nvPr/>
          </p:nvPicPr>
          <p:blipFill rotWithShape="1">
            <a:blip r:embed="rId5">
              <a:extLst>
                <a:ext uri="{28A0092B-C50C-407E-A947-70E740481C1C}">
                  <a14:useLocalDpi xmlns:a14="http://schemas.microsoft.com/office/drawing/2010/main" val="0"/>
                </a:ext>
              </a:extLst>
            </a:blip>
            <a:srcRect b="42201"/>
            <a:stretch/>
          </p:blipFill>
          <p:spPr>
            <a:xfrm>
              <a:off x="6685964" y="0"/>
              <a:ext cx="2434728" cy="3003798"/>
            </a:xfrm>
            <a:prstGeom prst="rect">
              <a:avLst/>
            </a:prstGeom>
          </p:spPr>
        </p:pic>
        <p:sp>
          <p:nvSpPr>
            <p:cNvPr id="14" name="Left-Right Arrow 18">
              <a:extLst>
                <a:ext uri="{FF2B5EF4-FFF2-40B4-BE49-F238E27FC236}">
                  <a16:creationId xmlns:a16="http://schemas.microsoft.com/office/drawing/2014/main" id="{EA43833E-E4F7-5C48-B155-5EC6F151A75E}"/>
                </a:ext>
              </a:extLst>
            </p:cNvPr>
            <p:cNvSpPr/>
            <p:nvPr/>
          </p:nvSpPr>
          <p:spPr>
            <a:xfrm>
              <a:off x="5815793" y="1224928"/>
              <a:ext cx="844439" cy="1141067"/>
            </a:xfrm>
            <a:prstGeom prst="leftRightArrow">
              <a:avLst>
                <a:gd name="adj1" fmla="val 37704"/>
                <a:gd name="adj2" fmla="val 20798"/>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DE" b="1" dirty="0">
                  <a:solidFill>
                    <a:schemeClr val="bg1"/>
                  </a:solidFill>
                  <a:latin typeface="Tw Cen MT"/>
                  <a:cs typeface="Tw Cen MT"/>
                </a:rPr>
                <a:t>100X</a:t>
              </a:r>
            </a:p>
          </p:txBody>
        </p:sp>
      </p:grpSp>
      <p:grpSp>
        <p:nvGrpSpPr>
          <p:cNvPr id="22" name="Group 21">
            <a:extLst>
              <a:ext uri="{FF2B5EF4-FFF2-40B4-BE49-F238E27FC236}">
                <a16:creationId xmlns:a16="http://schemas.microsoft.com/office/drawing/2014/main" id="{2DA45934-0509-0ED6-9AFD-F1C834D7FDEF}"/>
              </a:ext>
            </a:extLst>
          </p:cNvPr>
          <p:cNvGrpSpPr/>
          <p:nvPr/>
        </p:nvGrpSpPr>
        <p:grpSpPr>
          <a:xfrm>
            <a:off x="519479" y="2906286"/>
            <a:ext cx="2252321" cy="1835813"/>
            <a:chOff x="343750" y="2906286"/>
            <a:chExt cx="2252321" cy="1835813"/>
          </a:xfrm>
        </p:grpSpPr>
        <p:pic>
          <p:nvPicPr>
            <p:cNvPr id="9" name="Picture 6" descr="versal-ai-engine">
              <a:extLst>
                <a:ext uri="{FF2B5EF4-FFF2-40B4-BE49-F238E27FC236}">
                  <a16:creationId xmlns:a16="http://schemas.microsoft.com/office/drawing/2014/main" id="{267D6B07-73EA-ACEA-B4F2-DDB126602A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8241"/>
            <a:stretch/>
          </p:blipFill>
          <p:spPr bwMode="auto">
            <a:xfrm>
              <a:off x="343750" y="2906286"/>
              <a:ext cx="2252321" cy="18358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AAC71DA-D4AA-D36A-E5CF-7AF94EB5EF06}"/>
                </a:ext>
              </a:extLst>
            </p:cNvPr>
            <p:cNvSpPr txBox="1"/>
            <p:nvPr/>
          </p:nvSpPr>
          <p:spPr>
            <a:xfrm>
              <a:off x="373479" y="4262312"/>
              <a:ext cx="1480855" cy="369332"/>
            </a:xfrm>
            <a:prstGeom prst="rect">
              <a:avLst/>
            </a:prstGeom>
            <a:solidFill>
              <a:schemeClr val="accent3">
                <a:lumMod val="20000"/>
                <a:lumOff val="80000"/>
              </a:schemeClr>
            </a:solidFill>
          </p:spPr>
          <p:txBody>
            <a:bodyPr wrap="none" rtlCol="0">
              <a:spAutoFit/>
            </a:bodyPr>
            <a:lstStyle/>
            <a:p>
              <a:r>
                <a:rPr lang="en-US" dirty="0">
                  <a:latin typeface="Tw Cen MT"/>
                  <a:cs typeface="Tw Cen MT"/>
                </a:rPr>
                <a:t>AI accelerator</a:t>
              </a:r>
            </a:p>
          </p:txBody>
        </p:sp>
      </p:grpSp>
      <p:grpSp>
        <p:nvGrpSpPr>
          <p:cNvPr id="33" name="Group 32">
            <a:extLst>
              <a:ext uri="{FF2B5EF4-FFF2-40B4-BE49-F238E27FC236}">
                <a16:creationId xmlns:a16="http://schemas.microsoft.com/office/drawing/2014/main" id="{688996AF-62BF-CC40-2820-B8D3EAEA13A1}"/>
              </a:ext>
            </a:extLst>
          </p:cNvPr>
          <p:cNvGrpSpPr/>
          <p:nvPr/>
        </p:nvGrpSpPr>
        <p:grpSpPr>
          <a:xfrm>
            <a:off x="6381836" y="3047079"/>
            <a:ext cx="2438636" cy="1694203"/>
            <a:chOff x="6258937" y="3047079"/>
            <a:chExt cx="2438636" cy="1694203"/>
          </a:xfrm>
        </p:grpSpPr>
        <p:pic>
          <p:nvPicPr>
            <p:cNvPr id="29" name="Picture 28">
              <a:extLst>
                <a:ext uri="{FF2B5EF4-FFF2-40B4-BE49-F238E27FC236}">
                  <a16:creationId xmlns:a16="http://schemas.microsoft.com/office/drawing/2014/main" id="{66F095F5-626A-FB0B-D762-AB0E73C808A6}"/>
                </a:ext>
              </a:extLst>
            </p:cNvPr>
            <p:cNvPicPr>
              <a:picLocks noChangeAspect="1"/>
            </p:cNvPicPr>
            <p:nvPr/>
          </p:nvPicPr>
          <p:blipFill rotWithShape="1">
            <a:blip r:embed="rId7">
              <a:extLst>
                <a:ext uri="{28A0092B-C50C-407E-A947-70E740481C1C}">
                  <a14:useLocalDpi xmlns:a14="http://schemas.microsoft.com/office/drawing/2010/main" val="0"/>
                </a:ext>
              </a:extLst>
            </a:blip>
            <a:srcRect r="32729" b="18438"/>
            <a:stretch/>
          </p:blipFill>
          <p:spPr>
            <a:xfrm>
              <a:off x="6427678" y="3047079"/>
              <a:ext cx="2243062" cy="1322025"/>
            </a:xfrm>
            <a:prstGeom prst="rect">
              <a:avLst/>
            </a:prstGeom>
          </p:spPr>
        </p:pic>
        <p:sp>
          <p:nvSpPr>
            <p:cNvPr id="30" name="TextBox 29">
              <a:extLst>
                <a:ext uri="{FF2B5EF4-FFF2-40B4-BE49-F238E27FC236}">
                  <a16:creationId xmlns:a16="http://schemas.microsoft.com/office/drawing/2014/main" id="{6539E166-6AB7-2A2E-5293-A40BC59931B6}"/>
                </a:ext>
              </a:extLst>
            </p:cNvPr>
            <p:cNvSpPr txBox="1"/>
            <p:nvPr/>
          </p:nvSpPr>
          <p:spPr>
            <a:xfrm>
              <a:off x="6258937" y="4371950"/>
              <a:ext cx="2438636" cy="369332"/>
            </a:xfrm>
            <a:prstGeom prst="rect">
              <a:avLst/>
            </a:prstGeom>
            <a:solidFill>
              <a:schemeClr val="accent3">
                <a:lumMod val="20000"/>
                <a:lumOff val="80000"/>
              </a:schemeClr>
            </a:solidFill>
          </p:spPr>
          <p:txBody>
            <a:bodyPr wrap="square" rtlCol="0">
              <a:spAutoFit/>
            </a:bodyPr>
            <a:lstStyle/>
            <a:p>
              <a:r>
                <a:rPr lang="en-US" dirty="0">
                  <a:latin typeface="Tw Cen MT"/>
                  <a:cs typeface="Tw Cen MT"/>
                </a:rPr>
                <a:t>Near-memory computing</a:t>
              </a:r>
            </a:p>
          </p:txBody>
        </p:sp>
      </p:grpSp>
      <p:grpSp>
        <p:nvGrpSpPr>
          <p:cNvPr id="34" name="Group 33">
            <a:extLst>
              <a:ext uri="{FF2B5EF4-FFF2-40B4-BE49-F238E27FC236}">
                <a16:creationId xmlns:a16="http://schemas.microsoft.com/office/drawing/2014/main" id="{CB3CBD7B-E9D9-EE96-E0AD-1C13CEAF0132}"/>
              </a:ext>
            </a:extLst>
          </p:cNvPr>
          <p:cNvGrpSpPr/>
          <p:nvPr/>
        </p:nvGrpSpPr>
        <p:grpSpPr>
          <a:xfrm>
            <a:off x="3703975" y="3464296"/>
            <a:ext cx="1948145" cy="1348994"/>
            <a:chOff x="3795337" y="-655015"/>
            <a:chExt cx="1948145" cy="1348994"/>
          </a:xfrm>
        </p:grpSpPr>
        <p:pic>
          <p:nvPicPr>
            <p:cNvPr id="31" name="Picture 2">
              <a:extLst>
                <a:ext uri="{FF2B5EF4-FFF2-40B4-BE49-F238E27FC236}">
                  <a16:creationId xmlns:a16="http://schemas.microsoft.com/office/drawing/2014/main" id="{E113A0B8-DF7B-D324-889B-687C977F082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143" b="20708"/>
            <a:stretch/>
          </p:blipFill>
          <p:spPr bwMode="auto">
            <a:xfrm>
              <a:off x="3795337" y="-655015"/>
              <a:ext cx="1948145" cy="130296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9505A86-3DFD-0E01-3258-0E2F4E737629}"/>
                </a:ext>
              </a:extLst>
            </p:cNvPr>
            <p:cNvSpPr txBox="1"/>
            <p:nvPr/>
          </p:nvSpPr>
          <p:spPr>
            <a:xfrm>
              <a:off x="3795337" y="324647"/>
              <a:ext cx="1948145" cy="369332"/>
            </a:xfrm>
            <a:prstGeom prst="rect">
              <a:avLst/>
            </a:prstGeom>
            <a:solidFill>
              <a:schemeClr val="accent3">
                <a:lumMod val="20000"/>
                <a:lumOff val="80000"/>
              </a:schemeClr>
            </a:solidFill>
          </p:spPr>
          <p:txBody>
            <a:bodyPr wrap="square" rtlCol="0">
              <a:spAutoFit/>
            </a:bodyPr>
            <a:lstStyle/>
            <a:p>
              <a:pPr algn="ctr"/>
              <a:r>
                <a:rPr lang="en-US" dirty="0">
                  <a:latin typeface="Tw Cen MT"/>
                  <a:cs typeface="Tw Cen MT"/>
                </a:rPr>
                <a:t>HBM+FPGA</a:t>
              </a:r>
            </a:p>
          </p:txBody>
        </p:sp>
      </p:grpSp>
      <p:grpSp>
        <p:nvGrpSpPr>
          <p:cNvPr id="20" name="Group 19">
            <a:extLst>
              <a:ext uri="{FF2B5EF4-FFF2-40B4-BE49-F238E27FC236}">
                <a16:creationId xmlns:a16="http://schemas.microsoft.com/office/drawing/2014/main" id="{4BB9947D-33CF-514A-8910-35BCBABA54B8}"/>
              </a:ext>
            </a:extLst>
          </p:cNvPr>
          <p:cNvGrpSpPr/>
          <p:nvPr/>
        </p:nvGrpSpPr>
        <p:grpSpPr>
          <a:xfrm>
            <a:off x="2647373" y="2127189"/>
            <a:ext cx="4321673" cy="1304991"/>
            <a:chOff x="2618862" y="1788235"/>
            <a:chExt cx="4321673" cy="1304991"/>
          </a:xfrm>
        </p:grpSpPr>
        <p:sp>
          <p:nvSpPr>
            <p:cNvPr id="21" name="Left-Right Arrow 18">
              <a:extLst>
                <a:ext uri="{FF2B5EF4-FFF2-40B4-BE49-F238E27FC236}">
                  <a16:creationId xmlns:a16="http://schemas.microsoft.com/office/drawing/2014/main" id="{0EFE0FC8-87F8-9F4E-898E-02B39E79B9FA}"/>
                </a:ext>
              </a:extLst>
            </p:cNvPr>
            <p:cNvSpPr/>
            <p:nvPr/>
          </p:nvSpPr>
          <p:spPr>
            <a:xfrm rot="19489362">
              <a:off x="2618862" y="1788235"/>
              <a:ext cx="844439" cy="1141067"/>
            </a:xfrm>
            <a:prstGeom prst="leftRightArrow">
              <a:avLst>
                <a:gd name="adj1" fmla="val 37704"/>
                <a:gd name="adj2" fmla="val 20798"/>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DE" b="1" dirty="0">
                  <a:solidFill>
                    <a:schemeClr val="bg1"/>
                  </a:solidFill>
                  <a:latin typeface="Tw Cen MT"/>
                  <a:cs typeface="Tw Cen MT"/>
                </a:rPr>
                <a:t>???</a:t>
              </a:r>
            </a:p>
          </p:txBody>
        </p:sp>
        <p:sp>
          <p:nvSpPr>
            <p:cNvPr id="24" name="Left-Right Arrow 18">
              <a:extLst>
                <a:ext uri="{FF2B5EF4-FFF2-40B4-BE49-F238E27FC236}">
                  <a16:creationId xmlns:a16="http://schemas.microsoft.com/office/drawing/2014/main" id="{EB947EFD-12DB-B74C-A56F-9E6DC60E5975}"/>
                </a:ext>
              </a:extLst>
            </p:cNvPr>
            <p:cNvSpPr/>
            <p:nvPr/>
          </p:nvSpPr>
          <p:spPr>
            <a:xfrm rot="5400000">
              <a:off x="4209165" y="2100473"/>
              <a:ext cx="844439" cy="1141067"/>
            </a:xfrm>
            <a:prstGeom prst="leftRightArrow">
              <a:avLst>
                <a:gd name="adj1" fmla="val 37704"/>
                <a:gd name="adj2" fmla="val 20798"/>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DE" b="1" dirty="0">
                  <a:solidFill>
                    <a:schemeClr val="bg1"/>
                  </a:solidFill>
                  <a:latin typeface="Tw Cen MT"/>
                  <a:cs typeface="Tw Cen MT"/>
                </a:rPr>
                <a:t>???</a:t>
              </a:r>
            </a:p>
          </p:txBody>
        </p:sp>
        <p:sp>
          <p:nvSpPr>
            <p:cNvPr id="25" name="Left-Right Arrow 18">
              <a:extLst>
                <a:ext uri="{FF2B5EF4-FFF2-40B4-BE49-F238E27FC236}">
                  <a16:creationId xmlns:a16="http://schemas.microsoft.com/office/drawing/2014/main" id="{06D41289-24C4-4144-A038-F5D75AE19EC3}"/>
                </a:ext>
              </a:extLst>
            </p:cNvPr>
            <p:cNvSpPr/>
            <p:nvPr/>
          </p:nvSpPr>
          <p:spPr>
            <a:xfrm rot="2855488">
              <a:off x="5947782" y="1896271"/>
              <a:ext cx="844439" cy="1141067"/>
            </a:xfrm>
            <a:prstGeom prst="leftRightArrow">
              <a:avLst>
                <a:gd name="adj1" fmla="val 37704"/>
                <a:gd name="adj2" fmla="val 20798"/>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DE" b="1" dirty="0">
                  <a:solidFill>
                    <a:schemeClr val="bg1"/>
                  </a:solidFill>
                  <a:latin typeface="Tw Cen MT"/>
                  <a:cs typeface="Tw Cen MT"/>
                </a:rPr>
                <a:t>???</a:t>
              </a:r>
            </a:p>
          </p:txBody>
        </p:sp>
      </p:grpSp>
    </p:spTree>
    <p:extLst>
      <p:ext uri="{BB962C8B-B14F-4D97-AF65-F5344CB8AC3E}">
        <p14:creationId xmlns:p14="http://schemas.microsoft.com/office/powerpoint/2010/main" val="107025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F7A3FE-BC22-3546-A48A-733572618F88}"/>
              </a:ext>
            </a:extLst>
          </p:cNvPr>
          <p:cNvSpPr>
            <a:spLocks noGrp="1"/>
          </p:cNvSpPr>
          <p:nvPr>
            <p:ph type="sldNum" sz="quarter" idx="11"/>
          </p:nvPr>
        </p:nvSpPr>
        <p:spPr/>
        <p:txBody>
          <a:bodyPr/>
          <a:lstStyle/>
          <a:p>
            <a:pPr>
              <a:defRPr/>
            </a:pPr>
            <a:fld id="{2DA1BE7D-6820-4450-ACB1-CA4C41F17A73}" type="slidenum">
              <a:rPr lang="en-US" smtClean="0"/>
              <a:pPr>
                <a:defRPr/>
              </a:pPr>
              <a:t>8</a:t>
            </a:fld>
            <a:endParaRPr lang="en-US" dirty="0"/>
          </a:p>
        </p:txBody>
      </p:sp>
      <p:sp>
        <p:nvSpPr>
          <p:cNvPr id="3" name="Text Placeholder 2">
            <a:extLst>
              <a:ext uri="{FF2B5EF4-FFF2-40B4-BE49-F238E27FC236}">
                <a16:creationId xmlns:a16="http://schemas.microsoft.com/office/drawing/2014/main" id="{C036EA43-5E6A-5846-B534-BC253E9B75A1}"/>
              </a:ext>
            </a:extLst>
          </p:cNvPr>
          <p:cNvSpPr>
            <a:spLocks noGrp="1"/>
          </p:cNvSpPr>
          <p:nvPr>
            <p:ph type="body" sz="quarter" idx="12"/>
          </p:nvPr>
        </p:nvSpPr>
        <p:spPr/>
        <p:txBody>
          <a:bodyPr/>
          <a:lstStyle/>
          <a:p>
            <a:r>
              <a:rPr lang="en-DE" dirty="0"/>
              <a:t>Abstractions and compilation</a:t>
            </a:r>
          </a:p>
        </p:txBody>
      </p:sp>
      <p:sp>
        <p:nvSpPr>
          <p:cNvPr id="4" name="Footer Placeholder 3">
            <a:extLst>
              <a:ext uri="{FF2B5EF4-FFF2-40B4-BE49-F238E27FC236}">
                <a16:creationId xmlns:a16="http://schemas.microsoft.com/office/drawing/2014/main" id="{869CFAA1-A164-884B-AF69-454DAB95B02D}"/>
              </a:ext>
            </a:extLst>
          </p:cNvPr>
          <p:cNvSpPr>
            <a:spLocks noGrp="1"/>
          </p:cNvSpPr>
          <p:nvPr>
            <p:ph type="ftr" sz="quarter" idx="3"/>
          </p:nvPr>
        </p:nvSpPr>
        <p:spPr/>
        <p:txBody>
          <a:bodyPr/>
          <a:lstStyle/>
          <a:p>
            <a:r>
              <a:rPr lang="en-US"/>
              <a:t>© Prof. J. Castrillon. Keynote, CODAI 2023</a:t>
            </a:r>
            <a:endParaRPr lang="en-US" dirty="0"/>
          </a:p>
        </p:txBody>
      </p:sp>
      <p:pic>
        <p:nvPicPr>
          <p:cNvPr id="7" name="Picture 6">
            <a:extLst>
              <a:ext uri="{FF2B5EF4-FFF2-40B4-BE49-F238E27FC236}">
                <a16:creationId xmlns:a16="http://schemas.microsoft.com/office/drawing/2014/main" id="{0E192A1F-67A7-8443-A18E-FB840CEEF82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4478"/>
          <a:stretch/>
        </p:blipFill>
        <p:spPr>
          <a:xfrm>
            <a:off x="3367383" y="967147"/>
            <a:ext cx="2944356" cy="2268539"/>
          </a:xfrm>
          <a:prstGeom prst="rect">
            <a:avLst/>
          </a:prstGeom>
        </p:spPr>
      </p:pic>
      <p:grpSp>
        <p:nvGrpSpPr>
          <p:cNvPr id="8" name="Group 7">
            <a:extLst>
              <a:ext uri="{FF2B5EF4-FFF2-40B4-BE49-F238E27FC236}">
                <a16:creationId xmlns:a16="http://schemas.microsoft.com/office/drawing/2014/main" id="{43D2889A-74F7-6F4C-B153-C556696A2524}"/>
              </a:ext>
            </a:extLst>
          </p:cNvPr>
          <p:cNvGrpSpPr/>
          <p:nvPr/>
        </p:nvGrpSpPr>
        <p:grpSpPr>
          <a:xfrm>
            <a:off x="179512" y="0"/>
            <a:ext cx="8941180" cy="3003798"/>
            <a:chOff x="179512" y="0"/>
            <a:chExt cx="8941180" cy="3003798"/>
          </a:xfrm>
        </p:grpSpPr>
        <p:sp>
          <p:nvSpPr>
            <p:cNvPr id="10" name="Rounded Rectangle 9">
              <a:extLst>
                <a:ext uri="{FF2B5EF4-FFF2-40B4-BE49-F238E27FC236}">
                  <a16:creationId xmlns:a16="http://schemas.microsoft.com/office/drawing/2014/main" id="{2A0CBC17-12FE-0147-9FDA-88043597B3D4}"/>
                </a:ext>
              </a:extLst>
            </p:cNvPr>
            <p:cNvSpPr/>
            <p:nvPr/>
          </p:nvSpPr>
          <p:spPr>
            <a:xfrm>
              <a:off x="179512" y="1558734"/>
              <a:ext cx="2988613" cy="50896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fontAlgn="auto">
                <a:spcBef>
                  <a:spcPts val="0"/>
                </a:spcBef>
                <a:spcAft>
                  <a:spcPts val="0"/>
                </a:spcAft>
                <a:buClr>
                  <a:srgbClr val="265E87"/>
                </a:buClr>
                <a:buSzPct val="80000"/>
              </a:pPr>
              <a:r>
                <a:rPr lang="en-US" sz="2000" dirty="0">
                  <a:solidFill>
                    <a:prstClr val="black"/>
                  </a:solidFill>
                  <a:latin typeface="Tw Cen MT"/>
                </a:rPr>
                <a:t>What we want</a:t>
              </a:r>
            </a:p>
          </p:txBody>
        </p:sp>
        <p:pic>
          <p:nvPicPr>
            <p:cNvPr id="6" name="Picture 5">
              <a:extLst>
                <a:ext uri="{FF2B5EF4-FFF2-40B4-BE49-F238E27FC236}">
                  <a16:creationId xmlns:a16="http://schemas.microsoft.com/office/drawing/2014/main" id="{BF1B1D0A-615E-C743-8896-46B6459DD828}"/>
                </a:ext>
              </a:extLst>
            </p:cNvPr>
            <p:cNvPicPr>
              <a:picLocks noChangeAspect="1"/>
            </p:cNvPicPr>
            <p:nvPr/>
          </p:nvPicPr>
          <p:blipFill>
            <a:blip r:embed="rId4"/>
            <a:stretch>
              <a:fillRect/>
            </a:stretch>
          </p:blipFill>
          <p:spPr>
            <a:xfrm>
              <a:off x="251240" y="879438"/>
              <a:ext cx="2959100" cy="508000"/>
            </a:xfrm>
            <a:prstGeom prst="rect">
              <a:avLst/>
            </a:prstGeom>
          </p:spPr>
        </p:pic>
        <p:pic>
          <p:nvPicPr>
            <p:cNvPr id="13" name="Picture 12">
              <a:extLst>
                <a:ext uri="{FF2B5EF4-FFF2-40B4-BE49-F238E27FC236}">
                  <a16:creationId xmlns:a16="http://schemas.microsoft.com/office/drawing/2014/main" id="{782A027E-82A7-5841-9719-DDEE02DC0B9D}"/>
                </a:ext>
              </a:extLst>
            </p:cNvPr>
            <p:cNvPicPr>
              <a:picLocks noChangeAspect="1"/>
            </p:cNvPicPr>
            <p:nvPr/>
          </p:nvPicPr>
          <p:blipFill rotWithShape="1">
            <a:blip r:embed="rId5">
              <a:extLst>
                <a:ext uri="{28A0092B-C50C-407E-A947-70E740481C1C}">
                  <a14:useLocalDpi xmlns:a14="http://schemas.microsoft.com/office/drawing/2010/main" val="0"/>
                </a:ext>
              </a:extLst>
            </a:blip>
            <a:srcRect b="42201"/>
            <a:stretch/>
          </p:blipFill>
          <p:spPr>
            <a:xfrm>
              <a:off x="6685964" y="0"/>
              <a:ext cx="2434728" cy="3003798"/>
            </a:xfrm>
            <a:prstGeom prst="rect">
              <a:avLst/>
            </a:prstGeom>
          </p:spPr>
        </p:pic>
        <p:sp>
          <p:nvSpPr>
            <p:cNvPr id="14" name="Left-Right Arrow 18">
              <a:extLst>
                <a:ext uri="{FF2B5EF4-FFF2-40B4-BE49-F238E27FC236}">
                  <a16:creationId xmlns:a16="http://schemas.microsoft.com/office/drawing/2014/main" id="{EA43833E-E4F7-5C48-B155-5EC6F151A75E}"/>
                </a:ext>
              </a:extLst>
            </p:cNvPr>
            <p:cNvSpPr/>
            <p:nvPr/>
          </p:nvSpPr>
          <p:spPr>
            <a:xfrm>
              <a:off x="5815793" y="1224928"/>
              <a:ext cx="844439" cy="1141067"/>
            </a:xfrm>
            <a:prstGeom prst="leftRightArrow">
              <a:avLst>
                <a:gd name="adj1" fmla="val 37704"/>
                <a:gd name="adj2" fmla="val 20798"/>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DE" b="1" dirty="0">
                  <a:solidFill>
                    <a:schemeClr val="bg1"/>
                  </a:solidFill>
                  <a:latin typeface="Tw Cen MT"/>
                  <a:cs typeface="Tw Cen MT"/>
                </a:rPr>
                <a:t>100X</a:t>
              </a:r>
            </a:p>
          </p:txBody>
        </p:sp>
      </p:grpSp>
      <p:grpSp>
        <p:nvGrpSpPr>
          <p:cNvPr id="22" name="Group 21">
            <a:extLst>
              <a:ext uri="{FF2B5EF4-FFF2-40B4-BE49-F238E27FC236}">
                <a16:creationId xmlns:a16="http://schemas.microsoft.com/office/drawing/2014/main" id="{2DA45934-0509-0ED6-9AFD-F1C834D7FDEF}"/>
              </a:ext>
            </a:extLst>
          </p:cNvPr>
          <p:cNvGrpSpPr/>
          <p:nvPr/>
        </p:nvGrpSpPr>
        <p:grpSpPr>
          <a:xfrm>
            <a:off x="519479" y="2906286"/>
            <a:ext cx="2252321" cy="1835813"/>
            <a:chOff x="343750" y="2906286"/>
            <a:chExt cx="2252321" cy="1835813"/>
          </a:xfrm>
        </p:grpSpPr>
        <p:pic>
          <p:nvPicPr>
            <p:cNvPr id="9" name="Picture 6" descr="versal-ai-engine">
              <a:extLst>
                <a:ext uri="{FF2B5EF4-FFF2-40B4-BE49-F238E27FC236}">
                  <a16:creationId xmlns:a16="http://schemas.microsoft.com/office/drawing/2014/main" id="{267D6B07-73EA-ACEA-B4F2-DDB126602A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8241"/>
            <a:stretch/>
          </p:blipFill>
          <p:spPr bwMode="auto">
            <a:xfrm>
              <a:off x="343750" y="2906286"/>
              <a:ext cx="2252321" cy="18358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AAC71DA-D4AA-D36A-E5CF-7AF94EB5EF06}"/>
                </a:ext>
              </a:extLst>
            </p:cNvPr>
            <p:cNvSpPr txBox="1"/>
            <p:nvPr/>
          </p:nvSpPr>
          <p:spPr>
            <a:xfrm>
              <a:off x="373479" y="4262312"/>
              <a:ext cx="1480855" cy="369332"/>
            </a:xfrm>
            <a:prstGeom prst="rect">
              <a:avLst/>
            </a:prstGeom>
            <a:solidFill>
              <a:schemeClr val="accent3">
                <a:lumMod val="20000"/>
                <a:lumOff val="80000"/>
              </a:schemeClr>
            </a:solidFill>
          </p:spPr>
          <p:txBody>
            <a:bodyPr wrap="none" rtlCol="0">
              <a:spAutoFit/>
            </a:bodyPr>
            <a:lstStyle/>
            <a:p>
              <a:r>
                <a:rPr lang="en-US" dirty="0">
                  <a:latin typeface="Tw Cen MT"/>
                  <a:cs typeface="Tw Cen MT"/>
                </a:rPr>
                <a:t>AI accelerator</a:t>
              </a:r>
            </a:p>
          </p:txBody>
        </p:sp>
      </p:grpSp>
      <p:grpSp>
        <p:nvGrpSpPr>
          <p:cNvPr id="33" name="Group 32">
            <a:extLst>
              <a:ext uri="{FF2B5EF4-FFF2-40B4-BE49-F238E27FC236}">
                <a16:creationId xmlns:a16="http://schemas.microsoft.com/office/drawing/2014/main" id="{688996AF-62BF-CC40-2820-B8D3EAEA13A1}"/>
              </a:ext>
            </a:extLst>
          </p:cNvPr>
          <p:cNvGrpSpPr/>
          <p:nvPr/>
        </p:nvGrpSpPr>
        <p:grpSpPr>
          <a:xfrm>
            <a:off x="6381836" y="3047079"/>
            <a:ext cx="2438636" cy="1694203"/>
            <a:chOff x="6258937" y="3047079"/>
            <a:chExt cx="2438636" cy="1694203"/>
          </a:xfrm>
        </p:grpSpPr>
        <p:pic>
          <p:nvPicPr>
            <p:cNvPr id="29" name="Picture 28">
              <a:extLst>
                <a:ext uri="{FF2B5EF4-FFF2-40B4-BE49-F238E27FC236}">
                  <a16:creationId xmlns:a16="http://schemas.microsoft.com/office/drawing/2014/main" id="{66F095F5-626A-FB0B-D762-AB0E73C808A6}"/>
                </a:ext>
              </a:extLst>
            </p:cNvPr>
            <p:cNvPicPr>
              <a:picLocks noChangeAspect="1"/>
            </p:cNvPicPr>
            <p:nvPr/>
          </p:nvPicPr>
          <p:blipFill rotWithShape="1">
            <a:blip r:embed="rId7">
              <a:extLst>
                <a:ext uri="{28A0092B-C50C-407E-A947-70E740481C1C}">
                  <a14:useLocalDpi xmlns:a14="http://schemas.microsoft.com/office/drawing/2010/main" val="0"/>
                </a:ext>
              </a:extLst>
            </a:blip>
            <a:srcRect r="32729" b="18438"/>
            <a:stretch/>
          </p:blipFill>
          <p:spPr>
            <a:xfrm>
              <a:off x="6427678" y="3047079"/>
              <a:ext cx="2243062" cy="1322025"/>
            </a:xfrm>
            <a:prstGeom prst="rect">
              <a:avLst/>
            </a:prstGeom>
          </p:spPr>
        </p:pic>
        <p:sp>
          <p:nvSpPr>
            <p:cNvPr id="30" name="TextBox 29">
              <a:extLst>
                <a:ext uri="{FF2B5EF4-FFF2-40B4-BE49-F238E27FC236}">
                  <a16:creationId xmlns:a16="http://schemas.microsoft.com/office/drawing/2014/main" id="{6539E166-6AB7-2A2E-5293-A40BC59931B6}"/>
                </a:ext>
              </a:extLst>
            </p:cNvPr>
            <p:cNvSpPr txBox="1"/>
            <p:nvPr/>
          </p:nvSpPr>
          <p:spPr>
            <a:xfrm>
              <a:off x="6258937" y="4371950"/>
              <a:ext cx="2438636" cy="369332"/>
            </a:xfrm>
            <a:prstGeom prst="rect">
              <a:avLst/>
            </a:prstGeom>
            <a:solidFill>
              <a:schemeClr val="accent3">
                <a:lumMod val="20000"/>
                <a:lumOff val="80000"/>
              </a:schemeClr>
            </a:solidFill>
          </p:spPr>
          <p:txBody>
            <a:bodyPr wrap="square" rtlCol="0">
              <a:spAutoFit/>
            </a:bodyPr>
            <a:lstStyle/>
            <a:p>
              <a:r>
                <a:rPr lang="en-US" dirty="0">
                  <a:latin typeface="Tw Cen MT"/>
                  <a:cs typeface="Tw Cen MT"/>
                </a:rPr>
                <a:t>Near-memory computing</a:t>
              </a:r>
            </a:p>
          </p:txBody>
        </p:sp>
      </p:grpSp>
      <p:grpSp>
        <p:nvGrpSpPr>
          <p:cNvPr id="34" name="Group 33">
            <a:extLst>
              <a:ext uri="{FF2B5EF4-FFF2-40B4-BE49-F238E27FC236}">
                <a16:creationId xmlns:a16="http://schemas.microsoft.com/office/drawing/2014/main" id="{CB3CBD7B-E9D9-EE96-E0AD-1C13CEAF0132}"/>
              </a:ext>
            </a:extLst>
          </p:cNvPr>
          <p:cNvGrpSpPr/>
          <p:nvPr/>
        </p:nvGrpSpPr>
        <p:grpSpPr>
          <a:xfrm>
            <a:off x="3703975" y="3464296"/>
            <a:ext cx="1948145" cy="1348994"/>
            <a:chOff x="3795337" y="-655015"/>
            <a:chExt cx="1948145" cy="1348994"/>
          </a:xfrm>
        </p:grpSpPr>
        <p:pic>
          <p:nvPicPr>
            <p:cNvPr id="31" name="Picture 2">
              <a:extLst>
                <a:ext uri="{FF2B5EF4-FFF2-40B4-BE49-F238E27FC236}">
                  <a16:creationId xmlns:a16="http://schemas.microsoft.com/office/drawing/2014/main" id="{E113A0B8-DF7B-D324-889B-687C977F082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143" b="20708"/>
            <a:stretch/>
          </p:blipFill>
          <p:spPr bwMode="auto">
            <a:xfrm>
              <a:off x="3795337" y="-655015"/>
              <a:ext cx="1948145" cy="130296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9505A86-3DFD-0E01-3258-0E2F4E737629}"/>
                </a:ext>
              </a:extLst>
            </p:cNvPr>
            <p:cNvSpPr txBox="1"/>
            <p:nvPr/>
          </p:nvSpPr>
          <p:spPr>
            <a:xfrm>
              <a:off x="3795337" y="324647"/>
              <a:ext cx="1948145" cy="369332"/>
            </a:xfrm>
            <a:prstGeom prst="rect">
              <a:avLst/>
            </a:prstGeom>
            <a:solidFill>
              <a:schemeClr val="accent3">
                <a:lumMod val="20000"/>
                <a:lumOff val="80000"/>
              </a:schemeClr>
            </a:solidFill>
          </p:spPr>
          <p:txBody>
            <a:bodyPr wrap="square" rtlCol="0">
              <a:spAutoFit/>
            </a:bodyPr>
            <a:lstStyle/>
            <a:p>
              <a:pPr algn="ctr"/>
              <a:r>
                <a:rPr lang="en-US" dirty="0">
                  <a:latin typeface="Tw Cen MT"/>
                  <a:cs typeface="Tw Cen MT"/>
                </a:rPr>
                <a:t>HBM+FPGA</a:t>
              </a:r>
            </a:p>
          </p:txBody>
        </p:sp>
      </p:grpSp>
      <p:grpSp>
        <p:nvGrpSpPr>
          <p:cNvPr id="20" name="Group 19">
            <a:extLst>
              <a:ext uri="{FF2B5EF4-FFF2-40B4-BE49-F238E27FC236}">
                <a16:creationId xmlns:a16="http://schemas.microsoft.com/office/drawing/2014/main" id="{4BB9947D-33CF-514A-8910-35BCBABA54B8}"/>
              </a:ext>
            </a:extLst>
          </p:cNvPr>
          <p:cNvGrpSpPr/>
          <p:nvPr/>
        </p:nvGrpSpPr>
        <p:grpSpPr>
          <a:xfrm>
            <a:off x="2647373" y="2127189"/>
            <a:ext cx="4321673" cy="1304991"/>
            <a:chOff x="2618862" y="1788235"/>
            <a:chExt cx="4321673" cy="1304991"/>
          </a:xfrm>
        </p:grpSpPr>
        <p:sp>
          <p:nvSpPr>
            <p:cNvPr id="21" name="Left-Right Arrow 18">
              <a:extLst>
                <a:ext uri="{FF2B5EF4-FFF2-40B4-BE49-F238E27FC236}">
                  <a16:creationId xmlns:a16="http://schemas.microsoft.com/office/drawing/2014/main" id="{0EFE0FC8-87F8-9F4E-898E-02B39E79B9FA}"/>
                </a:ext>
              </a:extLst>
            </p:cNvPr>
            <p:cNvSpPr/>
            <p:nvPr/>
          </p:nvSpPr>
          <p:spPr>
            <a:xfrm rot="19489362">
              <a:off x="2618862" y="1788235"/>
              <a:ext cx="844439" cy="1141067"/>
            </a:xfrm>
            <a:prstGeom prst="leftRightArrow">
              <a:avLst>
                <a:gd name="adj1" fmla="val 37704"/>
                <a:gd name="adj2" fmla="val 20798"/>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DE" b="1" dirty="0">
                  <a:solidFill>
                    <a:schemeClr val="bg1"/>
                  </a:solidFill>
                  <a:latin typeface="Tw Cen MT"/>
                  <a:cs typeface="Tw Cen MT"/>
                </a:rPr>
                <a:t>???</a:t>
              </a:r>
            </a:p>
          </p:txBody>
        </p:sp>
        <p:sp>
          <p:nvSpPr>
            <p:cNvPr id="24" name="Left-Right Arrow 18">
              <a:extLst>
                <a:ext uri="{FF2B5EF4-FFF2-40B4-BE49-F238E27FC236}">
                  <a16:creationId xmlns:a16="http://schemas.microsoft.com/office/drawing/2014/main" id="{EB947EFD-12DB-B74C-A56F-9E6DC60E5975}"/>
                </a:ext>
              </a:extLst>
            </p:cNvPr>
            <p:cNvSpPr/>
            <p:nvPr/>
          </p:nvSpPr>
          <p:spPr>
            <a:xfrm rot="5400000">
              <a:off x="4209165" y="2100473"/>
              <a:ext cx="844439" cy="1141067"/>
            </a:xfrm>
            <a:prstGeom prst="leftRightArrow">
              <a:avLst>
                <a:gd name="adj1" fmla="val 37704"/>
                <a:gd name="adj2" fmla="val 20798"/>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DE" b="1" dirty="0">
                  <a:solidFill>
                    <a:schemeClr val="bg1"/>
                  </a:solidFill>
                  <a:latin typeface="Tw Cen MT"/>
                  <a:cs typeface="Tw Cen MT"/>
                </a:rPr>
                <a:t>???</a:t>
              </a:r>
            </a:p>
          </p:txBody>
        </p:sp>
        <p:sp>
          <p:nvSpPr>
            <p:cNvPr id="25" name="Left-Right Arrow 18">
              <a:extLst>
                <a:ext uri="{FF2B5EF4-FFF2-40B4-BE49-F238E27FC236}">
                  <a16:creationId xmlns:a16="http://schemas.microsoft.com/office/drawing/2014/main" id="{06D41289-24C4-4144-A038-F5D75AE19EC3}"/>
                </a:ext>
              </a:extLst>
            </p:cNvPr>
            <p:cNvSpPr/>
            <p:nvPr/>
          </p:nvSpPr>
          <p:spPr>
            <a:xfrm rot="2855488">
              <a:off x="5947782" y="1896271"/>
              <a:ext cx="844439" cy="1141067"/>
            </a:xfrm>
            <a:prstGeom prst="leftRightArrow">
              <a:avLst>
                <a:gd name="adj1" fmla="val 37704"/>
                <a:gd name="adj2" fmla="val 20798"/>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DE" b="1" dirty="0">
                  <a:solidFill>
                    <a:schemeClr val="bg1"/>
                  </a:solidFill>
                  <a:latin typeface="Tw Cen MT"/>
                  <a:cs typeface="Tw Cen MT"/>
                </a:rPr>
                <a:t>???</a:t>
              </a:r>
            </a:p>
          </p:txBody>
        </p:sp>
      </p:grpSp>
      <p:sp>
        <p:nvSpPr>
          <p:cNvPr id="5" name="Rectangle 4">
            <a:extLst>
              <a:ext uri="{FF2B5EF4-FFF2-40B4-BE49-F238E27FC236}">
                <a16:creationId xmlns:a16="http://schemas.microsoft.com/office/drawing/2014/main" id="{D19B2481-2C2C-28B9-778D-B7708F39C2AA}"/>
              </a:ext>
            </a:extLst>
          </p:cNvPr>
          <p:cNvSpPr/>
          <p:nvPr/>
        </p:nvSpPr>
        <p:spPr>
          <a:xfrm>
            <a:off x="179512" y="879438"/>
            <a:ext cx="8964488" cy="4264062"/>
          </a:xfrm>
          <a:prstGeom prst="rect">
            <a:avLst/>
          </a:prstGeom>
          <a:solidFill>
            <a:schemeClr val="bg1">
              <a:alpha val="69379"/>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Tw Cen MT"/>
              <a:cs typeface="Tw Cen MT"/>
            </a:endParaRPr>
          </a:p>
        </p:txBody>
      </p:sp>
      <p:sp>
        <p:nvSpPr>
          <p:cNvPr id="11" name="Rectangle 10">
            <a:extLst>
              <a:ext uri="{FF2B5EF4-FFF2-40B4-BE49-F238E27FC236}">
                <a16:creationId xmlns:a16="http://schemas.microsoft.com/office/drawing/2014/main" id="{0CBE0DFF-0E31-1AC4-8AB4-924B45B5851A}"/>
              </a:ext>
            </a:extLst>
          </p:cNvPr>
          <p:cNvSpPr/>
          <p:nvPr/>
        </p:nvSpPr>
        <p:spPr>
          <a:xfrm>
            <a:off x="6685964" y="3025"/>
            <a:ext cx="2434728" cy="876047"/>
          </a:xfrm>
          <a:prstGeom prst="rect">
            <a:avLst/>
          </a:prstGeom>
          <a:solidFill>
            <a:schemeClr val="bg1">
              <a:alpha val="69379"/>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Tw Cen MT"/>
              <a:cs typeface="Tw Cen MT"/>
            </a:endParaRPr>
          </a:p>
        </p:txBody>
      </p:sp>
      <p:sp>
        <p:nvSpPr>
          <p:cNvPr id="12" name="Rounded Rectangle 11">
            <a:extLst>
              <a:ext uri="{FF2B5EF4-FFF2-40B4-BE49-F238E27FC236}">
                <a16:creationId xmlns:a16="http://schemas.microsoft.com/office/drawing/2014/main" id="{DF004303-1D1D-97B2-6B72-2315A48E15F1}"/>
              </a:ext>
            </a:extLst>
          </p:cNvPr>
          <p:cNvSpPr/>
          <p:nvPr/>
        </p:nvSpPr>
        <p:spPr>
          <a:xfrm>
            <a:off x="1208153" y="3147812"/>
            <a:ext cx="6984776" cy="14400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fontAlgn="auto">
              <a:spcBef>
                <a:spcPts val="0"/>
              </a:spcBef>
              <a:spcAft>
                <a:spcPts val="0"/>
              </a:spcAft>
              <a:buClr>
                <a:srgbClr val="265E87"/>
              </a:buClr>
              <a:buSzPct val="80000"/>
            </a:pPr>
            <a:r>
              <a:rPr lang="en-US" sz="2000">
                <a:solidFill>
                  <a:prstClr val="black"/>
                </a:solidFill>
                <a:latin typeface="Tw Cen MT"/>
              </a:rPr>
              <a:t>Need for </a:t>
            </a:r>
            <a:r>
              <a:rPr lang="en-US" sz="2000" b="1">
                <a:solidFill>
                  <a:prstClr val="black"/>
                </a:solidFill>
                <a:latin typeface="Tw Cen MT"/>
              </a:rPr>
              <a:t>higher-level </a:t>
            </a:r>
            <a:r>
              <a:rPr lang="en-US" sz="2000" b="1" dirty="0">
                <a:solidFill>
                  <a:prstClr val="black"/>
                </a:solidFill>
                <a:latin typeface="Tw Cen MT"/>
              </a:rPr>
              <a:t>programming abstractions </a:t>
            </a:r>
            <a:r>
              <a:rPr lang="en-US" sz="2000" dirty="0">
                <a:solidFill>
                  <a:prstClr val="black"/>
                </a:solidFill>
                <a:latin typeface="Tw Cen MT"/>
              </a:rPr>
              <a:t>and next-gen compilers as well as novel </a:t>
            </a:r>
            <a:r>
              <a:rPr lang="en-US" sz="2000" b="1" dirty="0">
                <a:solidFill>
                  <a:prstClr val="black"/>
                </a:solidFill>
                <a:latin typeface="Tw Cen MT"/>
              </a:rPr>
              <a:t>computational and costs models for emerging accelerators</a:t>
            </a:r>
          </a:p>
        </p:txBody>
      </p:sp>
    </p:spTree>
    <p:extLst>
      <p:ext uri="{BB962C8B-B14F-4D97-AF65-F5344CB8AC3E}">
        <p14:creationId xmlns:p14="http://schemas.microsoft.com/office/powerpoint/2010/main" val="320793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D8921-7F7F-95D7-3B64-D5016C41A857}"/>
              </a:ext>
            </a:extLst>
          </p:cNvPr>
          <p:cNvSpPr>
            <a:spLocks noGrp="1"/>
          </p:cNvSpPr>
          <p:nvPr>
            <p:ph type="title"/>
          </p:nvPr>
        </p:nvSpPr>
        <p:spPr/>
        <p:txBody>
          <a:bodyPr/>
          <a:lstStyle/>
          <a:p>
            <a:r>
              <a:rPr lang="en-US" dirty="0"/>
              <a:t>The power of abstractions</a:t>
            </a:r>
          </a:p>
        </p:txBody>
      </p:sp>
      <p:sp>
        <p:nvSpPr>
          <p:cNvPr id="6" name="Content Placeholder 5">
            <a:extLst>
              <a:ext uri="{FF2B5EF4-FFF2-40B4-BE49-F238E27FC236}">
                <a16:creationId xmlns:a16="http://schemas.microsoft.com/office/drawing/2014/main" id="{CE4AA688-228E-BD4E-B22B-9F478063CC82}"/>
              </a:ext>
            </a:extLst>
          </p:cNvPr>
          <p:cNvSpPr>
            <a:spLocks noGrp="1"/>
          </p:cNvSpPr>
          <p:nvPr>
            <p:ph sz="quarter" idx="14"/>
          </p:nvPr>
        </p:nvSpPr>
        <p:spPr/>
        <p:txBody>
          <a:bodyPr/>
          <a:lstStyle/>
          <a:p>
            <a:endParaRPr lang="en-US"/>
          </a:p>
        </p:txBody>
      </p:sp>
      <p:sp>
        <p:nvSpPr>
          <p:cNvPr id="4" name="Footer Placeholder 3">
            <a:extLst>
              <a:ext uri="{FF2B5EF4-FFF2-40B4-BE49-F238E27FC236}">
                <a16:creationId xmlns:a16="http://schemas.microsoft.com/office/drawing/2014/main" id="{A7C0FC8C-3764-1C75-ECA2-A841FAB73E32}"/>
              </a:ext>
            </a:extLst>
          </p:cNvPr>
          <p:cNvSpPr>
            <a:spLocks noGrp="1"/>
          </p:cNvSpPr>
          <p:nvPr>
            <p:ph type="ftr" sz="quarter" idx="3"/>
          </p:nvPr>
        </p:nvSpPr>
        <p:spPr/>
        <p:txBody>
          <a:bodyPr/>
          <a:lstStyle/>
          <a:p>
            <a:r>
              <a:rPr lang="en-US"/>
              <a:t>© Prof. J. Castrillon. Keynote, CODAI 2023</a:t>
            </a:r>
            <a:endParaRPr lang="en-US" dirty="0"/>
          </a:p>
        </p:txBody>
      </p:sp>
      <p:sp>
        <p:nvSpPr>
          <p:cNvPr id="2" name="Slide Number Placeholder 1">
            <a:extLst>
              <a:ext uri="{FF2B5EF4-FFF2-40B4-BE49-F238E27FC236}">
                <a16:creationId xmlns:a16="http://schemas.microsoft.com/office/drawing/2014/main" id="{BECE9C39-1633-466E-36F6-3640D73D7995}"/>
              </a:ext>
            </a:extLst>
          </p:cNvPr>
          <p:cNvSpPr>
            <a:spLocks noGrp="1"/>
          </p:cNvSpPr>
          <p:nvPr>
            <p:ph type="sldNum" sz="quarter" idx="4294967295"/>
          </p:nvPr>
        </p:nvSpPr>
        <p:spPr>
          <a:xfrm>
            <a:off x="0" y="4714875"/>
            <a:ext cx="503238" cy="287338"/>
          </a:xfrm>
        </p:spPr>
        <p:txBody>
          <a:bodyPr/>
          <a:lstStyle/>
          <a:p>
            <a:pPr>
              <a:defRPr/>
            </a:pPr>
            <a:fld id="{2DA1BE7D-6820-4450-ACB1-CA4C41F17A73}" type="slidenum">
              <a:rPr lang="en-US" smtClean="0"/>
              <a:pPr>
                <a:defRPr/>
              </a:pPr>
              <a:t>9</a:t>
            </a:fld>
            <a:endParaRPr lang="en-US" dirty="0"/>
          </a:p>
        </p:txBody>
      </p:sp>
    </p:spTree>
    <p:extLst>
      <p:ext uri="{BB962C8B-B14F-4D97-AF65-F5344CB8AC3E}">
        <p14:creationId xmlns:p14="http://schemas.microsoft.com/office/powerpoint/2010/main" val="3025605927"/>
      </p:ext>
    </p:extLst>
  </p:cSld>
  <p:clrMapOvr>
    <a:masterClrMapping/>
  </p:clrMapOvr>
</p:sld>
</file>

<file path=ppt/theme/theme1.xml><?xml version="1.0" encoding="utf-8"?>
<a:theme xmlns:a="http://schemas.openxmlformats.org/drawingml/2006/main" name="1_cfaed orange">
  <a:themeElements>
    <a:clrScheme name="cfaed orange">
      <a:dk1>
        <a:sysClr val="windowText" lastClr="000000"/>
      </a:dk1>
      <a:lt1>
        <a:sysClr val="window" lastClr="FFFFFF"/>
      </a:lt1>
      <a:dk2>
        <a:srgbClr val="265E87"/>
      </a:dk2>
      <a:lt2>
        <a:srgbClr val="FFFFFF"/>
      </a:lt2>
      <a:accent1>
        <a:srgbClr val="265E87"/>
      </a:accent1>
      <a:accent2>
        <a:srgbClr val="71CFEB"/>
      </a:accent2>
      <a:accent3>
        <a:srgbClr val="E87B14"/>
      </a:accent3>
      <a:accent4>
        <a:srgbClr val="2CB1C7"/>
      </a:accent4>
      <a:accent5>
        <a:srgbClr val="B2D235"/>
      </a:accent5>
      <a:accent6>
        <a:srgbClr val="00B48D"/>
      </a:accent6>
      <a:hlink>
        <a:srgbClr val="00B4EB"/>
      </a:hlink>
      <a:folHlink>
        <a:srgbClr val="FFC000"/>
      </a:folHlink>
    </a:clrScheme>
    <a:fontScheme name="cfaed calibri">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40000"/>
            <a:lumOff val="60000"/>
          </a:schemeClr>
        </a:solidFill>
        <a:ln>
          <a:noFill/>
        </a:ln>
      </a:spPr>
      <a:bodyPr rtlCol="0" anchor="ctr"/>
      <a:lstStyle>
        <a:defPPr algn="ctr">
          <a:defRPr dirty="0">
            <a:solidFill>
              <a:schemeClr val="tx1"/>
            </a:solidFill>
            <a:latin typeface="Tw Cen MT"/>
            <a:cs typeface="Tw Cen MT"/>
          </a:defRPr>
        </a:defPPr>
      </a:lstStyle>
      <a:style>
        <a:lnRef idx="1">
          <a:schemeClr val="accent1"/>
        </a:lnRef>
        <a:fillRef idx="3">
          <a:schemeClr val="accent1"/>
        </a:fillRef>
        <a:effectRef idx="2">
          <a:schemeClr val="accent1"/>
        </a:effectRef>
        <a:fontRef idx="minor">
          <a:schemeClr val="lt1"/>
        </a:fontRef>
      </a: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600" dirty="0" smtClean="0">
            <a:latin typeface="Tw Cen MT"/>
            <a:cs typeface="Tw Cen M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102669</TotalTime>
  <Words>6163</Words>
  <Application>Microsoft Macintosh PowerPoint</Application>
  <PresentationFormat>On-screen Show (16:9)</PresentationFormat>
  <Paragraphs>556</Paragraphs>
  <Slides>49</Slides>
  <Notes>28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49</vt:i4>
      </vt:variant>
    </vt:vector>
  </HeadingPairs>
  <TitlesOfParts>
    <vt:vector size="66" baseType="lpstr">
      <vt:lpstr>Arial</vt:lpstr>
      <vt:lpstr>Calibri</vt:lpstr>
      <vt:lpstr>Cambria Math</vt:lpstr>
      <vt:lpstr>CMMI10</vt:lpstr>
      <vt:lpstr>CMR10</vt:lpstr>
      <vt:lpstr>CMR7</vt:lpstr>
      <vt:lpstr>CMSY10</vt:lpstr>
      <vt:lpstr>Consolas</vt:lpstr>
      <vt:lpstr>Courier</vt:lpstr>
      <vt:lpstr>Courier New</vt:lpstr>
      <vt:lpstr>DIN-Bold</vt:lpstr>
      <vt:lpstr>Helvetica</vt:lpstr>
      <vt:lpstr>NimbusMonL</vt:lpstr>
      <vt:lpstr>Tw Cen MT</vt:lpstr>
      <vt:lpstr>URWPalladioL</vt:lpstr>
      <vt:lpstr>Wingdings</vt:lpstr>
      <vt:lpstr>1_cfaed orange</vt:lpstr>
      <vt:lpstr>Next-generation compilers for emerging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power of abstractions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 Reconfigurable HW &amp; emerging memories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Near and in-memory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TU Dresden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Uta Schneider</dc:creator>
  <cp:lastModifiedBy>Jeronimo Castrillon</cp:lastModifiedBy>
  <cp:revision>3684</cp:revision>
  <cp:lastPrinted>2022-02-20T12:37:23Z</cp:lastPrinted>
  <dcterms:created xsi:type="dcterms:W3CDTF">2013-02-12T07:50:30Z</dcterms:created>
  <dcterms:modified xsi:type="dcterms:W3CDTF">2023-09-17T09:28:02Z</dcterms:modified>
</cp:coreProperties>
</file>